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ppt/theme/themeOverride2.xml" ContentType="application/vnd.openxmlformats-officedocument.themeOverride+xml"/>
  <Override PartName="/ppt/notesSlides/notesSlide1.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7"/>
  </p:notesMasterIdLst>
  <p:sldIdLst>
    <p:sldId id="256" r:id="rId2"/>
    <p:sldId id="269" r:id="rId3"/>
    <p:sldId id="279" r:id="rId4"/>
    <p:sldId id="290" r:id="rId5"/>
    <p:sldId id="281" r:id="rId6"/>
    <p:sldId id="282" r:id="rId7"/>
    <p:sldId id="285" r:id="rId8"/>
    <p:sldId id="283" r:id="rId9"/>
    <p:sldId id="284" r:id="rId10"/>
    <p:sldId id="288" r:id="rId11"/>
    <p:sldId id="287" r:id="rId12"/>
    <p:sldId id="286" r:id="rId13"/>
    <p:sldId id="270" r:id="rId14"/>
    <p:sldId id="289" r:id="rId15"/>
    <p:sldId id="278" r:id="rId16"/>
  </p:sldIdLst>
  <p:sldSz cx="12192000" cy="6858000"/>
  <p:notesSz cx="6858000" cy="91440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5F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8" d="100"/>
          <a:sy n="78" d="100"/>
        </p:scale>
        <p:origin x="778" y="58"/>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themeOverride" Target="../theme/themeOverrid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image" Target="../media/image13.png"/></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Sheet1!$B$1</c:f>
              <c:strCache>
                <c:ptCount val="1"/>
                <c:pt idx="0">
                  <c:v>Series 1</c:v>
                </c:pt>
              </c:strCache>
            </c:strRef>
          </c:tx>
          <c:spPr>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50800" dist="38100" dir="8100000" algn="tr" rotWithShape="0">
                <a:prstClr val="black">
                  <a:alpha val="40000"/>
                </a:prstClr>
              </a:outerShdw>
            </a:effectLst>
          </c:spPr>
          <c:invertIfNegative val="0"/>
          <c:dLbls>
            <c:spPr>
              <a:noFill/>
              <a:ln>
                <a:noFill/>
              </a:ln>
              <a:effectLst/>
            </c:spPr>
            <c:dLblPos val="inBase"/>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15</c:v>
                </c:pt>
                <c:pt idx="2">
                  <c:v>18</c:v>
                </c:pt>
                <c:pt idx="3">
                  <c:v>24</c:v>
                </c:pt>
                <c:pt idx="4">
                  <c:v>15</c:v>
                </c:pt>
                <c:pt idx="5">
                  <c:v>29</c:v>
                </c:pt>
                <c:pt idx="6">
                  <c:v>16</c:v>
                </c:pt>
                <c:pt idx="7">
                  <c:v>8</c:v>
                </c:pt>
                <c:pt idx="8">
                  <c:v>24</c:v>
                </c:pt>
                <c:pt idx="9">
                  <c:v>29</c:v>
                </c:pt>
                <c:pt idx="10">
                  <c:v>35</c:v>
                </c:pt>
                <c:pt idx="11">
                  <c:v>28</c:v>
                </c:pt>
              </c:numCache>
            </c:numRef>
          </c:val>
        </c:ser>
        <c:dLbls>
          <c:showLegendKey val="0"/>
          <c:showVal val="0"/>
          <c:showCatName val="0"/>
          <c:showSerName val="0"/>
          <c:showPercent val="0"/>
          <c:showBubbleSize val="0"/>
        </c:dLbls>
        <c:gapWidth val="58"/>
        <c:overlap val="100"/>
        <c:axId val="276237504"/>
        <c:axId val="276235544"/>
      </c:barChart>
      <c:lineChart>
        <c:grouping val="standard"/>
        <c:varyColors val="0"/>
        <c:ser>
          <c:idx val="1"/>
          <c:order val="1"/>
          <c:tx>
            <c:strRef>
              <c:f>Sheet1!$C$1</c:f>
              <c:strCache>
                <c:ptCount val="1"/>
                <c:pt idx="0">
                  <c:v>Max</c:v>
                </c:pt>
              </c:strCache>
            </c:strRef>
          </c:tx>
          <c:spPr>
            <a:ln>
              <a:noFill/>
            </a:ln>
          </c:spPr>
          <c:marker>
            <c:symbol val="picture"/>
            <c:spPr>
              <a:blipFill>
                <a:blip xmlns:r="http://schemas.openxmlformats.org/officeDocument/2006/relationships" r:embed="rId2"/>
                <a:stretch>
                  <a:fillRect/>
                </a:stretch>
              </a:blipFill>
              <a:ln w="9525">
                <a:noFill/>
              </a:ln>
            </c:spPr>
          </c:marker>
          <c:dLbls>
            <c:dLbl>
              <c:idx val="10"/>
              <c:layout>
                <c:manualLayout>
                  <c:x val="-8.3167848699764471E-2"/>
                  <c:y val="-5.4609091416764392E-2"/>
                </c:manualLayout>
              </c:layout>
              <c:dLblPos val="r"/>
              <c:showLegendKey val="0"/>
              <c:showVal val="0"/>
              <c:showCatName val="0"/>
              <c:showSerName val="1"/>
              <c:showPercent val="0"/>
              <c:showBubbleSize val="0"/>
              <c:separator>
</c:separator>
              <c:extLst>
                <c:ext xmlns:c15="http://schemas.microsoft.com/office/drawing/2012/chart" uri="{CE6537A1-D6FC-4f65-9D91-7224C49458BB}">
                  <c15:layout/>
                </c:ext>
              </c:extLst>
            </c:dLbl>
            <c:spPr>
              <a:noFill/>
              <a:ln>
                <a:noFill/>
              </a:ln>
              <a:effectLst/>
            </c:spPr>
            <c:dLblPos val="t"/>
            <c:showLegendKey val="0"/>
            <c:showVal val="0"/>
            <c:showCatName val="0"/>
            <c:showSerName val="1"/>
            <c:showPercent val="0"/>
            <c:showBubbleSize val="0"/>
            <c:separator>
</c:separator>
            <c:showLeaderLines val="0"/>
            <c:extLst>
              <c:ext xmlns:c15="http://schemas.microsoft.com/office/drawing/2012/chart" uri="{CE6537A1-D6FC-4f65-9D91-7224C49458BB}">
                <c15:showLeaderLines val="0"/>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#N/A</c:v>
                </c:pt>
                <c:pt idx="1">
                  <c:v>#N/A</c:v>
                </c:pt>
                <c:pt idx="2">
                  <c:v>#N/A</c:v>
                </c:pt>
                <c:pt idx="3">
                  <c:v>#N/A</c:v>
                </c:pt>
                <c:pt idx="4">
                  <c:v>#N/A</c:v>
                </c:pt>
                <c:pt idx="5">
                  <c:v>#N/A</c:v>
                </c:pt>
                <c:pt idx="6">
                  <c:v>#N/A</c:v>
                </c:pt>
                <c:pt idx="7">
                  <c:v>#N/A</c:v>
                </c:pt>
                <c:pt idx="8">
                  <c:v>#N/A</c:v>
                </c:pt>
                <c:pt idx="9">
                  <c:v>#N/A</c:v>
                </c:pt>
                <c:pt idx="10">
                  <c:v>35</c:v>
                </c:pt>
                <c:pt idx="11">
                  <c:v>#N/A</c:v>
                </c:pt>
              </c:numCache>
            </c:numRef>
          </c:val>
          <c:smooth val="0"/>
        </c:ser>
        <c:ser>
          <c:idx val="2"/>
          <c:order val="2"/>
          <c:tx>
            <c:strRef>
              <c:f>Sheet1!$D$1</c:f>
              <c:strCache>
                <c:ptCount val="1"/>
                <c:pt idx="0">
                  <c:v>Min</c:v>
                </c:pt>
              </c:strCache>
            </c:strRef>
          </c:tx>
          <c:spPr>
            <a:ln>
              <a:noFill/>
            </a:ln>
          </c:spPr>
          <c:marker>
            <c:symbol val="picture"/>
            <c:spPr>
              <a:blipFill>
                <a:blip xmlns:r="http://schemas.openxmlformats.org/officeDocument/2006/relationships" r:embed="rId3"/>
                <a:stretch>
                  <a:fillRect/>
                </a:stretch>
              </a:blipFill>
              <a:ln w="9525">
                <a:noFill/>
              </a:ln>
            </c:spPr>
          </c:marker>
          <c:dLbls>
            <c:spPr>
              <a:noFill/>
              <a:ln>
                <a:noFill/>
              </a:ln>
              <a:effectLst/>
            </c:spPr>
            <c:dLblPos val="t"/>
            <c:showLegendKey val="0"/>
            <c:showVal val="0"/>
            <c:showCatName val="0"/>
            <c:showSerName val="1"/>
            <c:showPercent val="0"/>
            <c:showBubbleSize val="0"/>
            <c:separator>
</c:separator>
            <c:showLeaderLines val="0"/>
            <c:extLst>
              <c:ext xmlns:c15="http://schemas.microsoft.com/office/drawing/2012/chart" uri="{CE6537A1-D6FC-4f65-9D91-7224C49458BB}">
                <c15:layout/>
                <c15:showLeaderLines val="0"/>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#N/A</c:v>
                </c:pt>
                <c:pt idx="1">
                  <c:v>#N/A</c:v>
                </c:pt>
                <c:pt idx="2">
                  <c:v>#N/A</c:v>
                </c:pt>
                <c:pt idx="3">
                  <c:v>#N/A</c:v>
                </c:pt>
                <c:pt idx="4">
                  <c:v>#N/A</c:v>
                </c:pt>
                <c:pt idx="5">
                  <c:v>#N/A</c:v>
                </c:pt>
                <c:pt idx="6">
                  <c:v>#N/A</c:v>
                </c:pt>
                <c:pt idx="7">
                  <c:v>8</c:v>
                </c:pt>
                <c:pt idx="8">
                  <c:v>#N/A</c:v>
                </c:pt>
                <c:pt idx="9">
                  <c:v>#N/A</c:v>
                </c:pt>
                <c:pt idx="10">
                  <c:v>#N/A</c:v>
                </c:pt>
                <c:pt idx="11">
                  <c:v>#N/A</c:v>
                </c:pt>
              </c:numCache>
            </c:numRef>
          </c:val>
          <c:smooth val="0"/>
        </c:ser>
        <c:dLbls>
          <c:showLegendKey val="0"/>
          <c:showVal val="0"/>
          <c:showCatName val="0"/>
          <c:showSerName val="0"/>
          <c:showPercent val="0"/>
          <c:showBubbleSize val="0"/>
        </c:dLbls>
        <c:marker val="1"/>
        <c:smooth val="0"/>
        <c:axId val="276237504"/>
        <c:axId val="276235544"/>
      </c:lineChart>
      <c:catAx>
        <c:axId val="276237504"/>
        <c:scaling>
          <c:orientation val="minMax"/>
        </c:scaling>
        <c:delete val="0"/>
        <c:axPos val="b"/>
        <c:numFmt formatCode="General" sourceLinked="0"/>
        <c:majorTickMark val="out"/>
        <c:minorTickMark val="none"/>
        <c:tickLblPos val="nextTo"/>
        <c:crossAx val="276235544"/>
        <c:crosses val="autoZero"/>
        <c:auto val="1"/>
        <c:lblAlgn val="ctr"/>
        <c:lblOffset val="100"/>
        <c:noMultiLvlLbl val="0"/>
      </c:catAx>
      <c:valAx>
        <c:axId val="276235544"/>
        <c:scaling>
          <c:orientation val="minMax"/>
        </c:scaling>
        <c:delete val="1"/>
        <c:axPos val="l"/>
        <c:numFmt formatCode="General" sourceLinked="1"/>
        <c:majorTickMark val="out"/>
        <c:minorTickMark val="none"/>
        <c:tickLblPos val="nextTo"/>
        <c:crossAx val="276237504"/>
        <c:crosses val="autoZero"/>
        <c:crossBetween val="between"/>
      </c:valAx>
    </c:plotArea>
    <c:plotVisOnly val="1"/>
    <c:dispBlanksAs val="gap"/>
    <c:showDLblsOverMax val="0"/>
  </c:chart>
  <c:txPr>
    <a:bodyPr/>
    <a:lstStyle/>
    <a:p>
      <a:pPr>
        <a:defRPr sz="1800"/>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2"/>
          <c:order val="2"/>
          <c:tx>
            <c:strRef>
              <c:f>Sheet1!$D$1</c:f>
              <c:strCache>
                <c:ptCount val="1"/>
                <c:pt idx="0">
                  <c:v>Explanation</c:v>
                </c:pt>
              </c:strCache>
            </c:strRef>
          </c:tx>
          <c:invertIfNegative val="0"/>
          <c:cat>
            <c:strRef>
              <c:f>Sheet1!$A$2:$A$7</c:f>
              <c:strCache>
                <c:ptCount val="6"/>
                <c:pt idx="0">
                  <c:v>Jan</c:v>
                </c:pt>
                <c:pt idx="1">
                  <c:v>Feb</c:v>
                </c:pt>
                <c:pt idx="2">
                  <c:v>Mar</c:v>
                </c:pt>
                <c:pt idx="3">
                  <c:v>Apr</c:v>
                </c:pt>
                <c:pt idx="4">
                  <c:v>May</c:v>
                </c:pt>
                <c:pt idx="5">
                  <c:v>Jun</c:v>
                </c:pt>
              </c:strCache>
            </c:strRef>
          </c:cat>
          <c:val>
            <c:numRef>
              <c:f>Sheet1!$D$2:$D$7</c:f>
              <c:numCache>
                <c:formatCode>General</c:formatCode>
                <c:ptCount val="6"/>
                <c:pt idx="0">
                  <c:v>0</c:v>
                </c:pt>
                <c:pt idx="1">
                  <c:v>0</c:v>
                </c:pt>
                <c:pt idx="2">
                  <c:v>0</c:v>
                </c:pt>
                <c:pt idx="3">
                  <c:v>0</c:v>
                </c:pt>
                <c:pt idx="4">
                  <c:v>0</c:v>
                </c:pt>
                <c:pt idx="5">
                  <c:v>0</c:v>
                </c:pt>
              </c:numCache>
            </c:numRef>
          </c:val>
        </c:ser>
        <c:dLbls>
          <c:showLegendKey val="0"/>
          <c:showVal val="0"/>
          <c:showCatName val="0"/>
          <c:showSerName val="0"/>
          <c:showPercent val="0"/>
          <c:showBubbleSize val="0"/>
        </c:dLbls>
        <c:gapWidth val="150"/>
        <c:overlap val="100"/>
        <c:axId val="655177616"/>
        <c:axId val="655177224"/>
      </c:barChart>
      <c:lineChart>
        <c:grouping val="standard"/>
        <c:varyColors val="0"/>
        <c:ser>
          <c:idx val="0"/>
          <c:order val="0"/>
          <c:tx>
            <c:strRef>
              <c:f>Sheet1!$B$1</c:f>
              <c:strCache>
                <c:ptCount val="1"/>
                <c:pt idx="0">
                  <c:v>Performance</c:v>
                </c:pt>
              </c:strCache>
            </c:strRef>
          </c:tx>
          <c:spPr>
            <a:ln w="38100" cap="flat" cmpd="sng" algn="ctr">
              <a:solidFill>
                <a:schemeClr val="bg1">
                  <a:lumMod val="65000"/>
                </a:schemeClr>
              </a:solidFill>
              <a:prstDash val="solid"/>
            </a:ln>
            <a:effectLst>
              <a:outerShdw blurRad="50800" dist="38100" dir="10800000" algn="r" rotWithShape="0">
                <a:prstClr val="black">
                  <a:alpha val="40000"/>
                </a:prstClr>
              </a:outerShdw>
            </a:effectLst>
          </c:spPr>
          <c:marker>
            <c:symbol val="circle"/>
            <c:size val="10"/>
            <c:spPr>
              <a:solidFill>
                <a:schemeClr val="bg1"/>
              </a:solidFill>
              <a:ln w="38100">
                <a:solidFill>
                  <a:schemeClr val="tx1"/>
                </a:solidFill>
              </a:ln>
            </c:spPr>
          </c:marker>
          <c:dLbls>
            <c:spPr>
              <a:noFill/>
              <a:ln>
                <a:noFill/>
              </a:ln>
              <a:effectLst/>
            </c:spPr>
            <c:txPr>
              <a:bodyPr/>
              <a:lstStyle/>
              <a:p>
                <a:pPr>
                  <a:defRPr sz="2000" b="1">
                    <a:solidFill>
                      <a:schemeClr val="tx1"/>
                    </a:solidFill>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Sheet1!$A$2:$A$7</c:f>
              <c:strCache>
                <c:ptCount val="6"/>
                <c:pt idx="0">
                  <c:v>Jan</c:v>
                </c:pt>
                <c:pt idx="1">
                  <c:v>Feb</c:v>
                </c:pt>
                <c:pt idx="2">
                  <c:v>Mar</c:v>
                </c:pt>
                <c:pt idx="3">
                  <c:v>Apr</c:v>
                </c:pt>
                <c:pt idx="4">
                  <c:v>May</c:v>
                </c:pt>
                <c:pt idx="5">
                  <c:v>Jun</c:v>
                </c:pt>
              </c:strCache>
            </c:strRef>
          </c:cat>
          <c:val>
            <c:numRef>
              <c:f>Sheet1!$B$2:$B$7</c:f>
              <c:numCache>
                <c:formatCode>General</c:formatCode>
                <c:ptCount val="6"/>
                <c:pt idx="0">
                  <c:v>15</c:v>
                </c:pt>
                <c:pt idx="1">
                  <c:v>18</c:v>
                </c:pt>
                <c:pt idx="2">
                  <c:v>9</c:v>
                </c:pt>
                <c:pt idx="3">
                  <c:v>24</c:v>
                </c:pt>
                <c:pt idx="4">
                  <c:v>18</c:v>
                </c:pt>
                <c:pt idx="5">
                  <c:v>7</c:v>
                </c:pt>
              </c:numCache>
            </c:numRef>
          </c:val>
          <c:smooth val="0"/>
        </c:ser>
        <c:dLbls>
          <c:showLegendKey val="0"/>
          <c:showVal val="0"/>
          <c:showCatName val="0"/>
          <c:showSerName val="0"/>
          <c:showPercent val="0"/>
          <c:showBubbleSize val="0"/>
        </c:dLbls>
        <c:marker val="1"/>
        <c:smooth val="0"/>
        <c:axId val="655177616"/>
        <c:axId val="655177224"/>
      </c:lineChart>
      <c:lineChart>
        <c:grouping val="standard"/>
        <c:varyColors val="0"/>
        <c:ser>
          <c:idx val="1"/>
          <c:order val="1"/>
          <c:tx>
            <c:strRef>
              <c:f>Sheet1!$C$1</c:f>
              <c:strCache>
                <c:ptCount val="1"/>
                <c:pt idx="0">
                  <c:v>Helper</c:v>
                </c:pt>
              </c:strCache>
            </c:strRef>
          </c:tx>
          <c:spPr>
            <a:ln>
              <a:noFill/>
            </a:ln>
          </c:spPr>
          <c:marker>
            <c:spPr>
              <a:noFill/>
              <a:ln>
                <a:noFill/>
              </a:ln>
            </c:spPr>
          </c:marker>
          <c:dLbls>
            <c:spPr>
              <a:noFill/>
              <a:ln>
                <a:noFill/>
              </a:ln>
              <a:effectLst/>
            </c:spPr>
            <c:dLblPos val="t"/>
            <c:showLegendKey val="0"/>
            <c:showVal val="0"/>
            <c:showCatName val="1"/>
            <c:showSerName val="0"/>
            <c:showPercent val="0"/>
            <c:showBubbleSize val="0"/>
            <c:showLeaderLines val="0"/>
            <c:extLst>
              <c:ext xmlns:c15="http://schemas.microsoft.com/office/drawing/2012/chart" uri="{CE6537A1-D6FC-4f65-9D91-7224C49458BB}">
                <c15:layout/>
                <c15:showLeaderLines val="0"/>
              </c:ext>
            </c:extLst>
          </c:dLbls>
          <c:cat>
            <c:strRef>
              <c:f>Sheet1!$D$2:$D$7</c:f>
              <c:strCache>
                <c:ptCount val="6"/>
                <c:pt idx="0">
                  <c:v>Your explanation here</c:v>
                </c:pt>
                <c:pt idx="1">
                  <c:v>Your explanation here</c:v>
                </c:pt>
                <c:pt idx="2">
                  <c:v>Stock out</c:v>
                </c:pt>
                <c:pt idx="3">
                  <c:v>Back orders delivered</c:v>
                </c:pt>
                <c:pt idx="4">
                  <c:v>Business as usual</c:v>
                </c:pt>
                <c:pt idx="5">
                  <c:v>Holiday season</c:v>
                </c:pt>
              </c:strCache>
            </c:strRef>
          </c:cat>
          <c:val>
            <c:numRef>
              <c:f>Sheet1!$C$2:$C$7</c:f>
              <c:numCache>
                <c:formatCode>General</c:formatCode>
                <c:ptCount val="6"/>
                <c:pt idx="0">
                  <c:v>15</c:v>
                </c:pt>
                <c:pt idx="1">
                  <c:v>18</c:v>
                </c:pt>
                <c:pt idx="2">
                  <c:v>9</c:v>
                </c:pt>
                <c:pt idx="3">
                  <c:v>24</c:v>
                </c:pt>
                <c:pt idx="4">
                  <c:v>18</c:v>
                </c:pt>
                <c:pt idx="5">
                  <c:v>7</c:v>
                </c:pt>
              </c:numCache>
            </c:numRef>
          </c:val>
          <c:smooth val="0"/>
        </c:ser>
        <c:dLbls>
          <c:showLegendKey val="0"/>
          <c:showVal val="0"/>
          <c:showCatName val="0"/>
          <c:showSerName val="0"/>
          <c:showPercent val="0"/>
          <c:showBubbleSize val="0"/>
        </c:dLbls>
        <c:marker val="1"/>
        <c:smooth val="0"/>
        <c:axId val="655178400"/>
        <c:axId val="655178008"/>
      </c:lineChart>
      <c:catAx>
        <c:axId val="655177616"/>
        <c:scaling>
          <c:orientation val="minMax"/>
        </c:scaling>
        <c:delete val="0"/>
        <c:axPos val="b"/>
        <c:numFmt formatCode="General" sourceLinked="0"/>
        <c:majorTickMark val="out"/>
        <c:minorTickMark val="none"/>
        <c:tickLblPos val="nextTo"/>
        <c:crossAx val="655177224"/>
        <c:crosses val="autoZero"/>
        <c:auto val="1"/>
        <c:lblAlgn val="ctr"/>
        <c:lblOffset val="100"/>
        <c:noMultiLvlLbl val="0"/>
      </c:catAx>
      <c:valAx>
        <c:axId val="655177224"/>
        <c:scaling>
          <c:orientation val="minMax"/>
        </c:scaling>
        <c:delete val="1"/>
        <c:axPos val="l"/>
        <c:numFmt formatCode="General" sourceLinked="1"/>
        <c:majorTickMark val="out"/>
        <c:minorTickMark val="none"/>
        <c:tickLblPos val="nextTo"/>
        <c:crossAx val="655177616"/>
        <c:crosses val="autoZero"/>
        <c:crossBetween val="between"/>
      </c:valAx>
      <c:valAx>
        <c:axId val="655178008"/>
        <c:scaling>
          <c:orientation val="minMax"/>
        </c:scaling>
        <c:delete val="1"/>
        <c:axPos val="r"/>
        <c:numFmt formatCode="General" sourceLinked="1"/>
        <c:majorTickMark val="out"/>
        <c:minorTickMark val="none"/>
        <c:tickLblPos val="nextTo"/>
        <c:crossAx val="655178400"/>
        <c:crosses val="max"/>
        <c:crossBetween val="between"/>
      </c:valAx>
      <c:catAx>
        <c:axId val="655178400"/>
        <c:scaling>
          <c:orientation val="minMax"/>
        </c:scaling>
        <c:delete val="1"/>
        <c:axPos val="t"/>
        <c:numFmt formatCode="General" sourceLinked="1"/>
        <c:majorTickMark val="out"/>
        <c:minorTickMark val="none"/>
        <c:tickLblPos val="nextTo"/>
        <c:crossAx val="655178008"/>
        <c:crosses val="max"/>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Performance</c:v>
                </c:pt>
              </c:strCache>
            </c:strRef>
          </c:tx>
          <c:spPr>
            <a:solidFill>
              <a:schemeClr val="accent3">
                <a:lumMod val="75000"/>
              </a:schemeClr>
            </a:solidFill>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24</c:v>
                </c:pt>
                <c:pt idx="1">
                  <c:v>29</c:v>
                </c:pt>
                <c:pt idx="2">
                  <c:v>32</c:v>
                </c:pt>
                <c:pt idx="3">
                  <c:v>35</c:v>
                </c:pt>
                <c:pt idx="4">
                  <c:v>38</c:v>
                </c:pt>
                <c:pt idx="5">
                  <c:v>39</c:v>
                </c:pt>
                <c:pt idx="6">
                  <c:v>42</c:v>
                </c:pt>
                <c:pt idx="7">
                  <c:v>44</c:v>
                </c:pt>
                <c:pt idx="8">
                  <c:v>49</c:v>
                </c:pt>
                <c:pt idx="9">
                  <c:v>45</c:v>
                </c:pt>
                <c:pt idx="10">
                  <c:v>53</c:v>
                </c:pt>
                <c:pt idx="11">
                  <c:v>59</c:v>
                </c:pt>
              </c:numCache>
            </c:numRef>
          </c:val>
        </c:ser>
        <c:dLbls>
          <c:showLegendKey val="0"/>
          <c:showVal val="0"/>
          <c:showCatName val="0"/>
          <c:showSerName val="0"/>
          <c:showPercent val="0"/>
          <c:showBubbleSize val="0"/>
        </c:dLbls>
        <c:gapWidth val="150"/>
        <c:axId val="375311592"/>
        <c:axId val="375311984"/>
      </c:barChart>
      <c:barChart>
        <c:barDir val="col"/>
        <c:grouping val="clustered"/>
        <c:varyColors val="0"/>
        <c:ser>
          <c:idx val="1"/>
          <c:order val="1"/>
          <c:tx>
            <c:strRef>
              <c:f>Sheet1!$C$1</c:f>
              <c:strCache>
                <c:ptCount val="1"/>
                <c:pt idx="0">
                  <c:v>&lt;=80%</c:v>
                </c:pt>
              </c:strCache>
            </c:strRef>
          </c:tx>
          <c:spPr>
            <a:solidFill>
              <a:schemeClr val="accent2">
                <a:lumMod val="75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24</c:v>
                </c:pt>
                <c:pt idx="1">
                  <c:v>29</c:v>
                </c:pt>
                <c:pt idx="2">
                  <c:v>32</c:v>
                </c:pt>
                <c:pt idx="3">
                  <c:v>35</c:v>
                </c:pt>
                <c:pt idx="4">
                  <c:v>38</c:v>
                </c:pt>
                <c:pt idx="5">
                  <c:v>39</c:v>
                </c:pt>
                <c:pt idx="6">
                  <c:v>42</c:v>
                </c:pt>
                <c:pt idx="7">
                  <c:v>44</c:v>
                </c:pt>
                <c:pt idx="8">
                  <c:v>49</c:v>
                </c:pt>
                <c:pt idx="9">
                  <c:v>45</c:v>
                </c:pt>
                <c:pt idx="10">
                  <c:v>0</c:v>
                </c:pt>
                <c:pt idx="11">
                  <c:v>0</c:v>
                </c:pt>
              </c:numCache>
            </c:numRef>
          </c:val>
        </c:ser>
        <c:dLbls>
          <c:showLegendKey val="0"/>
          <c:showVal val="0"/>
          <c:showCatName val="0"/>
          <c:showSerName val="0"/>
          <c:showPercent val="0"/>
          <c:showBubbleSize val="0"/>
        </c:dLbls>
        <c:gapWidth val="150"/>
        <c:axId val="375313160"/>
        <c:axId val="375312768"/>
      </c:barChart>
      <c:catAx>
        <c:axId val="375311592"/>
        <c:scaling>
          <c:orientation val="minMax"/>
        </c:scaling>
        <c:delete val="0"/>
        <c:axPos val="b"/>
        <c:numFmt formatCode="General" sourceLinked="0"/>
        <c:majorTickMark val="out"/>
        <c:minorTickMark val="none"/>
        <c:tickLblPos val="nextTo"/>
        <c:crossAx val="375311984"/>
        <c:crosses val="autoZero"/>
        <c:auto val="1"/>
        <c:lblAlgn val="ctr"/>
        <c:lblOffset val="100"/>
        <c:noMultiLvlLbl val="0"/>
      </c:catAx>
      <c:valAx>
        <c:axId val="375311984"/>
        <c:scaling>
          <c:orientation val="minMax"/>
        </c:scaling>
        <c:delete val="1"/>
        <c:axPos val="l"/>
        <c:numFmt formatCode="General" sourceLinked="1"/>
        <c:majorTickMark val="out"/>
        <c:minorTickMark val="none"/>
        <c:tickLblPos val="nextTo"/>
        <c:crossAx val="375311592"/>
        <c:crosses val="autoZero"/>
        <c:crossBetween val="between"/>
      </c:valAx>
      <c:valAx>
        <c:axId val="375312768"/>
        <c:scaling>
          <c:orientation val="minMax"/>
        </c:scaling>
        <c:delete val="1"/>
        <c:axPos val="r"/>
        <c:numFmt formatCode="General" sourceLinked="1"/>
        <c:majorTickMark val="out"/>
        <c:minorTickMark val="none"/>
        <c:tickLblPos val="nextTo"/>
        <c:crossAx val="375313160"/>
        <c:crosses val="max"/>
        <c:crossBetween val="between"/>
      </c:valAx>
      <c:catAx>
        <c:axId val="375313160"/>
        <c:scaling>
          <c:orientation val="minMax"/>
        </c:scaling>
        <c:delete val="1"/>
        <c:axPos val="b"/>
        <c:numFmt formatCode="General" sourceLinked="1"/>
        <c:majorTickMark val="out"/>
        <c:minorTickMark val="none"/>
        <c:tickLblPos val="nextTo"/>
        <c:crossAx val="375312768"/>
        <c:crosses val="autoZero"/>
        <c:auto val="1"/>
        <c:lblAlgn val="ctr"/>
        <c:lblOffset val="100"/>
        <c:noMultiLvlLbl val="0"/>
      </c:cat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52908060405488"/>
          <c:y val="1.8750000000000003E-2"/>
          <c:w val="0.68227661759671432"/>
          <c:h val="0.8826953740157486"/>
        </c:manualLayout>
      </c:layout>
      <c:pieChart>
        <c:varyColors val="1"/>
        <c:ser>
          <c:idx val="1"/>
          <c:order val="1"/>
          <c:tx>
            <c:strRef>
              <c:f>Sheet1!$C$1</c:f>
              <c:strCache>
                <c:ptCount val="1"/>
                <c:pt idx="0">
                  <c:v>Picture</c:v>
                </c:pt>
              </c:strCache>
            </c:strRef>
          </c:tx>
          <c:spPr>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c:spPr>
          <c:cat>
            <c:strRef>
              <c:f>Sheet1!$A$2:$A$6</c:f>
              <c:strCache>
                <c:ptCount val="5"/>
                <c:pt idx="0">
                  <c:v>Education</c:v>
                </c:pt>
                <c:pt idx="1">
                  <c:v>EMIs</c:v>
                </c:pt>
                <c:pt idx="2">
                  <c:v>Food</c:v>
                </c:pt>
                <c:pt idx="3">
                  <c:v>Fun</c:v>
                </c:pt>
                <c:pt idx="4">
                  <c:v>Others</c:v>
                </c:pt>
              </c:strCache>
            </c:strRef>
          </c:cat>
          <c:val>
            <c:numRef>
              <c:f>Sheet1!$C$2:$C$6</c:f>
              <c:numCache>
                <c:formatCode>General</c:formatCode>
                <c:ptCount val="5"/>
                <c:pt idx="0">
                  <c:v>1</c:v>
                </c:pt>
              </c:numCache>
            </c:numRef>
          </c:val>
        </c:ser>
        <c:dLbls>
          <c:showLegendKey val="0"/>
          <c:showVal val="0"/>
          <c:showCatName val="0"/>
          <c:showSerName val="0"/>
          <c:showPercent val="0"/>
          <c:showBubbleSize val="0"/>
          <c:showLeaderLines val="1"/>
        </c:dLbls>
        <c:firstSliceAng val="0"/>
      </c:pieChart>
      <c:pieChart>
        <c:varyColors val="1"/>
        <c:ser>
          <c:idx val="0"/>
          <c:order val="0"/>
          <c:tx>
            <c:strRef>
              <c:f>Sheet1!$B$1</c:f>
              <c:strCache>
                <c:ptCount val="1"/>
                <c:pt idx="0">
                  <c:v>Ratio</c:v>
                </c:pt>
              </c:strCache>
            </c:strRef>
          </c:tx>
          <c:spPr>
            <a:noFill/>
            <a:ln w="19050">
              <a:solidFill>
                <a:schemeClr val="tx1"/>
              </a:solidFill>
            </a:ln>
          </c:spPr>
          <c:dLbls>
            <c:spPr>
              <a:solidFill>
                <a:schemeClr val="bg1"/>
              </a:solidFill>
              <a:effectLst>
                <a:softEdge rad="63500"/>
              </a:effectLst>
            </c:spPr>
            <c:txPr>
              <a:bodyPr/>
              <a:lstStyle/>
              <a:p>
                <a:pPr>
                  <a:defRPr b="1">
                    <a:latin typeface="Tempus Sans ITC" pitchFamily="82" charset="0"/>
                  </a:defRPr>
                </a:pPr>
                <a:endParaRPr lang="en-US"/>
              </a:p>
            </c:txPr>
            <c:dLblPos val="bestFit"/>
            <c:showLegendKey val="0"/>
            <c:showVal val="1"/>
            <c:showCatName val="1"/>
            <c:showSerName val="0"/>
            <c:showPercent val="0"/>
            <c:showBubbleSize val="0"/>
            <c:separator>
</c:separator>
            <c:showLeaderLines val="1"/>
            <c:extLst>
              <c:ext xmlns:c15="http://schemas.microsoft.com/office/drawing/2012/chart" uri="{CE6537A1-D6FC-4f65-9D91-7224C49458BB}">
                <c15:layout/>
              </c:ext>
            </c:extLst>
          </c:dLbls>
          <c:cat>
            <c:strRef>
              <c:f>Sheet1!$A$2:$A$6</c:f>
              <c:strCache>
                <c:ptCount val="5"/>
                <c:pt idx="0">
                  <c:v>Education</c:v>
                </c:pt>
                <c:pt idx="1">
                  <c:v>EMIs</c:v>
                </c:pt>
                <c:pt idx="2">
                  <c:v>Food</c:v>
                </c:pt>
                <c:pt idx="3">
                  <c:v>Fun</c:v>
                </c:pt>
                <c:pt idx="4">
                  <c:v>Others</c:v>
                </c:pt>
              </c:strCache>
            </c:strRef>
          </c:cat>
          <c:val>
            <c:numRef>
              <c:f>Sheet1!$B$2:$B$6</c:f>
              <c:numCache>
                <c:formatCode>0%</c:formatCode>
                <c:ptCount val="5"/>
                <c:pt idx="0">
                  <c:v>0.22</c:v>
                </c:pt>
                <c:pt idx="1">
                  <c:v>0.25</c:v>
                </c:pt>
                <c:pt idx="2">
                  <c:v>0.28000000000000008</c:v>
                </c:pt>
                <c:pt idx="3">
                  <c:v>0.15000000000000005</c:v>
                </c:pt>
                <c:pt idx="4">
                  <c:v>0.1</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Peformance</c:v>
                </c:pt>
              </c:strCache>
            </c:strRef>
          </c:tx>
          <c:spPr>
            <a:gradFill flip="none"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1"/>
              <a:tileRect/>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a:scene3d>
              <a:camera prst="orthographicFront"/>
              <a:lightRig rig="threePt" dir="t"/>
            </a:scene3d>
            <a:sp3d prstMaterial="dkEdge">
              <a:contourClr>
                <a:srgbClr val="000000"/>
              </a:contourClr>
            </a:sp3d>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Sheet1!$A$2:$A$6</c:f>
              <c:strCache>
                <c:ptCount val="5"/>
                <c:pt idx="0">
                  <c:v>Jan</c:v>
                </c:pt>
                <c:pt idx="1">
                  <c:v>Feb</c:v>
                </c:pt>
                <c:pt idx="2">
                  <c:v>Mar</c:v>
                </c:pt>
                <c:pt idx="3">
                  <c:v>Apr</c:v>
                </c:pt>
                <c:pt idx="4">
                  <c:v>May</c:v>
                </c:pt>
              </c:strCache>
            </c:strRef>
          </c:cat>
          <c:val>
            <c:numRef>
              <c:f>Sheet1!$B$2:$B$6</c:f>
              <c:numCache>
                <c:formatCode>General</c:formatCode>
                <c:ptCount val="5"/>
                <c:pt idx="0">
                  <c:v>17</c:v>
                </c:pt>
                <c:pt idx="1">
                  <c:v>24</c:v>
                </c:pt>
                <c:pt idx="2">
                  <c:v>46</c:v>
                </c:pt>
                <c:pt idx="3">
                  <c:v>47</c:v>
                </c:pt>
                <c:pt idx="4">
                  <c:v>58</c:v>
                </c:pt>
              </c:numCache>
            </c:numRef>
          </c:val>
        </c:ser>
        <c:dLbls>
          <c:showLegendKey val="0"/>
          <c:showVal val="0"/>
          <c:showCatName val="0"/>
          <c:showSerName val="0"/>
          <c:showPercent val="0"/>
          <c:showBubbleSize val="0"/>
        </c:dLbls>
        <c:gapWidth val="150"/>
        <c:shape val="pyramid"/>
        <c:axId val="375311200"/>
        <c:axId val="375314336"/>
        <c:axId val="0"/>
      </c:bar3DChart>
      <c:catAx>
        <c:axId val="375311200"/>
        <c:scaling>
          <c:orientation val="minMax"/>
        </c:scaling>
        <c:delete val="0"/>
        <c:axPos val="b"/>
        <c:numFmt formatCode="General" sourceLinked="0"/>
        <c:majorTickMark val="out"/>
        <c:minorTickMark val="none"/>
        <c:tickLblPos val="nextTo"/>
        <c:crossAx val="375314336"/>
        <c:crosses val="autoZero"/>
        <c:auto val="1"/>
        <c:lblAlgn val="ctr"/>
        <c:lblOffset val="100"/>
        <c:noMultiLvlLbl val="0"/>
      </c:catAx>
      <c:valAx>
        <c:axId val="375314336"/>
        <c:scaling>
          <c:orientation val="minMax"/>
        </c:scaling>
        <c:delete val="1"/>
        <c:axPos val="l"/>
        <c:numFmt formatCode="General" sourceLinked="1"/>
        <c:majorTickMark val="out"/>
        <c:minorTickMark val="none"/>
        <c:tickLblPos val="nextTo"/>
        <c:crossAx val="37531120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2916666666666672E-2"/>
          <c:y val="3.437500000000001E-2"/>
          <c:w val="0.9541666666666665"/>
          <c:h val="0.84062500000000395"/>
        </c:manualLayout>
      </c:layout>
      <c:barChart>
        <c:barDir val="col"/>
        <c:grouping val="clustered"/>
        <c:varyColors val="0"/>
        <c:ser>
          <c:idx val="0"/>
          <c:order val="0"/>
          <c:tx>
            <c:strRef>
              <c:f>Sheet1!$B$1</c:f>
              <c:strCache>
                <c:ptCount val="1"/>
                <c:pt idx="0">
                  <c:v>Performance</c:v>
                </c:pt>
              </c:strCache>
            </c:strRef>
          </c:tx>
          <c:spPr>
            <a:solidFill>
              <a:schemeClr val="accent5">
                <a:lumMod val="75000"/>
              </a:schemeClr>
            </a:solidFill>
          </c:spPr>
          <c:invertIfNegative val="0"/>
          <c:dLbls>
            <c:dLbl>
              <c:idx val="3"/>
              <c:layout>
                <c:manualLayout>
                  <c:x val="4.1666666666666683E-3"/>
                  <c:y val="3.1250000000000114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2000" b="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Sheet1!$A$2:$A$7</c:f>
              <c:strCache>
                <c:ptCount val="6"/>
                <c:pt idx="0">
                  <c:v>Jan</c:v>
                </c:pt>
                <c:pt idx="1">
                  <c:v>Feb</c:v>
                </c:pt>
                <c:pt idx="2">
                  <c:v>Mar</c:v>
                </c:pt>
                <c:pt idx="3">
                  <c:v>Apr</c:v>
                </c:pt>
                <c:pt idx="4">
                  <c:v>May</c:v>
                </c:pt>
                <c:pt idx="5">
                  <c:v>Jun</c:v>
                </c:pt>
              </c:strCache>
            </c:strRef>
          </c:cat>
          <c:val>
            <c:numRef>
              <c:f>Sheet1!$B$2:$B$7</c:f>
              <c:numCache>
                <c:formatCode>General</c:formatCode>
                <c:ptCount val="6"/>
                <c:pt idx="0">
                  <c:v>24</c:v>
                </c:pt>
                <c:pt idx="1">
                  <c:v>29</c:v>
                </c:pt>
                <c:pt idx="2">
                  <c:v>34</c:v>
                </c:pt>
                <c:pt idx="3">
                  <c:v>22</c:v>
                </c:pt>
                <c:pt idx="4">
                  <c:v>26</c:v>
                </c:pt>
                <c:pt idx="5">
                  <c:v>19</c:v>
                </c:pt>
              </c:numCache>
            </c:numRef>
          </c:val>
        </c:ser>
        <c:dLbls>
          <c:showLegendKey val="0"/>
          <c:showVal val="0"/>
          <c:showCatName val="0"/>
          <c:showSerName val="0"/>
          <c:showPercent val="0"/>
          <c:showBubbleSize val="0"/>
        </c:dLbls>
        <c:gapWidth val="150"/>
        <c:axId val="375314728"/>
        <c:axId val="375309240"/>
      </c:barChart>
      <c:lineChart>
        <c:grouping val="standard"/>
        <c:varyColors val="0"/>
        <c:ser>
          <c:idx val="1"/>
          <c:order val="1"/>
          <c:tx>
            <c:strRef>
              <c:f>Sheet1!$C$1</c:f>
              <c:strCache>
                <c:ptCount val="1"/>
                <c:pt idx="0">
                  <c:v>Target</c:v>
                </c:pt>
              </c:strCache>
            </c:strRef>
          </c:tx>
          <c:spPr>
            <a:ln>
              <a:solidFill>
                <a:schemeClr val="tx1"/>
              </a:solidFill>
              <a:prstDash val="sysDash"/>
            </a:ln>
          </c:spPr>
          <c:marker>
            <c:symbol val="none"/>
          </c:marker>
          <c:cat>
            <c:strRef>
              <c:f>Sheet1!$A$2:$A$7</c:f>
              <c:strCache>
                <c:ptCount val="6"/>
                <c:pt idx="0">
                  <c:v>Jan</c:v>
                </c:pt>
                <c:pt idx="1">
                  <c:v>Feb</c:v>
                </c:pt>
                <c:pt idx="2">
                  <c:v>Mar</c:v>
                </c:pt>
                <c:pt idx="3">
                  <c:v>Apr</c:v>
                </c:pt>
                <c:pt idx="4">
                  <c:v>May</c:v>
                </c:pt>
                <c:pt idx="5">
                  <c:v>Jun</c:v>
                </c:pt>
              </c:strCache>
            </c:strRef>
          </c:cat>
          <c:val>
            <c:numRef>
              <c:f>Sheet1!$C$2:$C$7</c:f>
              <c:numCache>
                <c:formatCode>General</c:formatCode>
                <c:ptCount val="6"/>
                <c:pt idx="0">
                  <c:v>25</c:v>
                </c:pt>
                <c:pt idx="1">
                  <c:v>25</c:v>
                </c:pt>
                <c:pt idx="2">
                  <c:v>25</c:v>
                </c:pt>
                <c:pt idx="3">
                  <c:v>25</c:v>
                </c:pt>
                <c:pt idx="4">
                  <c:v>25</c:v>
                </c:pt>
                <c:pt idx="5">
                  <c:v>25</c:v>
                </c:pt>
              </c:numCache>
            </c:numRef>
          </c:val>
          <c:smooth val="0"/>
        </c:ser>
        <c:ser>
          <c:idx val="2"/>
          <c:order val="2"/>
          <c:tx>
            <c:strRef>
              <c:f>Sheet1!$D$1</c:f>
              <c:strCache>
                <c:ptCount val="1"/>
                <c:pt idx="0">
                  <c:v>Red</c:v>
                </c:pt>
              </c:strCache>
            </c:strRef>
          </c:tx>
          <c:spPr>
            <a:ln>
              <a:noFill/>
            </a:ln>
          </c:spPr>
          <c:marker>
            <c:symbol val="none"/>
          </c:marker>
          <c:dLbls>
            <c:spPr>
              <a:solidFill>
                <a:srgbClr val="C00000"/>
              </a:solidFill>
            </c:spPr>
            <c:txPr>
              <a:bodyPr/>
              <a:lstStyle/>
              <a:p>
                <a:pPr>
                  <a:defRPr sz="2000" b="1">
                    <a:solidFill>
                      <a:schemeClr val="bg1"/>
                    </a:solidFill>
                  </a:defRPr>
                </a:pPr>
                <a:endParaRPr lang="en-US"/>
              </a:p>
            </c:txPr>
            <c:dLblPos val="b"/>
            <c:showLegendKey val="0"/>
            <c:showVal val="0"/>
            <c:showCatName val="1"/>
            <c:showSerName val="0"/>
            <c:showPercent val="0"/>
            <c:showBubbleSize val="0"/>
            <c:showLeaderLines val="0"/>
            <c:extLst>
              <c:ext xmlns:c15="http://schemas.microsoft.com/office/drawing/2012/chart" uri="{CE6537A1-D6FC-4f65-9D91-7224C49458BB}">
                <c15:layout/>
                <c15:showLeaderLines val="0"/>
              </c:ext>
            </c:extLst>
          </c:dLbls>
          <c:cat>
            <c:strRef>
              <c:f>Sheet1!$A$2:$A$7</c:f>
              <c:strCache>
                <c:ptCount val="6"/>
                <c:pt idx="0">
                  <c:v>Jan</c:v>
                </c:pt>
                <c:pt idx="1">
                  <c:v>Feb</c:v>
                </c:pt>
                <c:pt idx="2">
                  <c:v>Mar</c:v>
                </c:pt>
                <c:pt idx="3">
                  <c:v>Apr</c:v>
                </c:pt>
                <c:pt idx="4">
                  <c:v>May</c:v>
                </c:pt>
                <c:pt idx="5">
                  <c:v>Jun</c:v>
                </c:pt>
              </c:strCache>
            </c:strRef>
          </c:cat>
          <c:val>
            <c:numRef>
              <c:f>Sheet1!$D$2:$D$7</c:f>
              <c:numCache>
                <c:formatCode>General</c:formatCode>
                <c:ptCount val="6"/>
                <c:pt idx="0">
                  <c:v>0</c:v>
                </c:pt>
                <c:pt idx="1">
                  <c:v>#N/A</c:v>
                </c:pt>
                <c:pt idx="2">
                  <c:v>#N/A</c:v>
                </c:pt>
                <c:pt idx="3">
                  <c:v>0</c:v>
                </c:pt>
                <c:pt idx="4">
                  <c:v>#N/A</c:v>
                </c:pt>
                <c:pt idx="5">
                  <c:v>0</c:v>
                </c:pt>
              </c:numCache>
            </c:numRef>
          </c:val>
          <c:smooth val="0"/>
        </c:ser>
        <c:ser>
          <c:idx val="3"/>
          <c:order val="3"/>
          <c:tx>
            <c:strRef>
              <c:f>Sheet1!$E$1</c:f>
              <c:strCache>
                <c:ptCount val="1"/>
                <c:pt idx="0">
                  <c:v>Green</c:v>
                </c:pt>
              </c:strCache>
            </c:strRef>
          </c:tx>
          <c:spPr>
            <a:ln>
              <a:noFill/>
            </a:ln>
          </c:spPr>
          <c:marker>
            <c:symbol val="none"/>
          </c:marker>
          <c:dLbls>
            <c:spPr>
              <a:noFill/>
              <a:ln>
                <a:noFill/>
              </a:ln>
              <a:effectLst/>
            </c:spPr>
            <c:txPr>
              <a:bodyPr/>
              <a:lstStyle/>
              <a:p>
                <a:pPr>
                  <a:defRPr sz="2000" b="1">
                    <a:solidFill>
                      <a:schemeClr val="tx1"/>
                    </a:solidFill>
                  </a:defRPr>
                </a:pPr>
                <a:endParaRPr lang="en-US"/>
              </a:p>
            </c:txPr>
            <c:dLblPos val="b"/>
            <c:showLegendKey val="0"/>
            <c:showVal val="0"/>
            <c:showCatName val="1"/>
            <c:showSerName val="0"/>
            <c:showPercent val="0"/>
            <c:showBubbleSize val="0"/>
            <c:showLeaderLines val="0"/>
            <c:extLst>
              <c:ext xmlns:c15="http://schemas.microsoft.com/office/drawing/2012/chart" uri="{CE6537A1-D6FC-4f65-9D91-7224C49458BB}">
                <c15:layout/>
                <c15:showLeaderLines val="0"/>
              </c:ext>
            </c:extLst>
          </c:dLbls>
          <c:cat>
            <c:strRef>
              <c:f>Sheet1!$A$2:$A$7</c:f>
              <c:strCache>
                <c:ptCount val="6"/>
                <c:pt idx="0">
                  <c:v>Jan</c:v>
                </c:pt>
                <c:pt idx="1">
                  <c:v>Feb</c:v>
                </c:pt>
                <c:pt idx="2">
                  <c:v>Mar</c:v>
                </c:pt>
                <c:pt idx="3">
                  <c:v>Apr</c:v>
                </c:pt>
                <c:pt idx="4">
                  <c:v>May</c:v>
                </c:pt>
                <c:pt idx="5">
                  <c:v>Jun</c:v>
                </c:pt>
              </c:strCache>
            </c:strRef>
          </c:cat>
          <c:val>
            <c:numRef>
              <c:f>Sheet1!$E$2:$E$7</c:f>
              <c:numCache>
                <c:formatCode>General</c:formatCode>
                <c:ptCount val="6"/>
                <c:pt idx="0">
                  <c:v>#N/A</c:v>
                </c:pt>
                <c:pt idx="1">
                  <c:v>0</c:v>
                </c:pt>
                <c:pt idx="2">
                  <c:v>0</c:v>
                </c:pt>
                <c:pt idx="3">
                  <c:v>#N/A</c:v>
                </c:pt>
                <c:pt idx="4">
                  <c:v>0</c:v>
                </c:pt>
                <c:pt idx="5">
                  <c:v>#N/A</c:v>
                </c:pt>
              </c:numCache>
            </c:numRef>
          </c:val>
          <c:smooth val="0"/>
        </c:ser>
        <c:dLbls>
          <c:showLegendKey val="0"/>
          <c:showVal val="0"/>
          <c:showCatName val="0"/>
          <c:showSerName val="0"/>
          <c:showPercent val="0"/>
          <c:showBubbleSize val="0"/>
        </c:dLbls>
        <c:marker val="1"/>
        <c:smooth val="0"/>
        <c:axId val="375314728"/>
        <c:axId val="375309240"/>
      </c:lineChart>
      <c:catAx>
        <c:axId val="375314728"/>
        <c:scaling>
          <c:orientation val="minMax"/>
        </c:scaling>
        <c:delete val="1"/>
        <c:axPos val="b"/>
        <c:numFmt formatCode="General" sourceLinked="0"/>
        <c:majorTickMark val="out"/>
        <c:minorTickMark val="none"/>
        <c:tickLblPos val="nextTo"/>
        <c:crossAx val="375309240"/>
        <c:crosses val="autoZero"/>
        <c:auto val="1"/>
        <c:lblAlgn val="ctr"/>
        <c:lblOffset val="100"/>
        <c:noMultiLvlLbl val="0"/>
      </c:catAx>
      <c:valAx>
        <c:axId val="375309240"/>
        <c:scaling>
          <c:orientation val="minMax"/>
        </c:scaling>
        <c:delete val="1"/>
        <c:axPos val="l"/>
        <c:numFmt formatCode="General" sourceLinked="1"/>
        <c:majorTickMark val="out"/>
        <c:minorTickMark val="none"/>
        <c:tickLblPos val="nextTo"/>
        <c:crossAx val="37531472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0BA1DA-A8FE-46F8-BF8B-19F1B4974E96}" type="datetimeFigureOut">
              <a:rPr lang="en-US" smtClean="0"/>
              <a:pPr/>
              <a:t>9/21/2018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359094-8383-4930-8794-EF1600B35740}" type="slidenum">
              <a:rPr lang="en-US" smtClean="0"/>
              <a:pPr/>
              <a:t>‹#›</a:t>
            </a:fld>
            <a:endParaRPr lang="en-US"/>
          </a:p>
        </p:txBody>
      </p:sp>
    </p:spTree>
    <p:extLst>
      <p:ext uri="{BB962C8B-B14F-4D97-AF65-F5344CB8AC3E}">
        <p14:creationId xmlns:p14="http://schemas.microsoft.com/office/powerpoint/2010/main" val="13773352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AAA82C-8301-4195-B91F-431CF5991269}" type="slidenum">
              <a:rPr lang="en-US" smtClean="0"/>
              <a:pPr/>
              <a:t>6</a:t>
            </a:fld>
            <a:endParaRPr lang="en-US"/>
          </a:p>
        </p:txBody>
      </p:sp>
    </p:spTree>
    <p:extLst>
      <p:ext uri="{BB962C8B-B14F-4D97-AF65-F5344CB8AC3E}">
        <p14:creationId xmlns:p14="http://schemas.microsoft.com/office/powerpoint/2010/main" val="1769625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C6C8C5-4B5B-4DB5-BC82-4578766E5FFA}" type="datetimeFigureOut">
              <a:rPr lang="en-US" smtClean="0"/>
              <a:pPr/>
              <a:t>9/21/2018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BF7FFB-CAD7-40BA-B804-7B531A70192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C6C8C5-4B5B-4DB5-BC82-4578766E5FFA}" type="datetimeFigureOut">
              <a:rPr lang="en-US" smtClean="0"/>
              <a:pPr/>
              <a:t>9/21/2018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BF7FFB-CAD7-40BA-B804-7B531A70192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C6C8C5-4B5B-4DB5-BC82-4578766E5FFA}" type="datetimeFigureOut">
              <a:rPr lang="en-US" smtClean="0"/>
              <a:pPr/>
              <a:t>9/21/2018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BF7FFB-CAD7-40BA-B804-7B531A70192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C6C8C5-4B5B-4DB5-BC82-4578766E5FFA}" type="datetimeFigureOut">
              <a:rPr lang="en-US" smtClean="0"/>
              <a:pPr/>
              <a:t>9/21/2018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BF7FFB-CAD7-40BA-B804-7B531A70192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C6C8C5-4B5B-4DB5-BC82-4578766E5FFA}" type="datetimeFigureOut">
              <a:rPr lang="en-US" smtClean="0"/>
              <a:pPr/>
              <a:t>9/21/2018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BF7FFB-CAD7-40BA-B804-7B531A70192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C6C8C5-4B5B-4DB5-BC82-4578766E5FFA}" type="datetimeFigureOut">
              <a:rPr lang="en-US" smtClean="0"/>
              <a:pPr/>
              <a:t>9/21/2018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BF7FFB-CAD7-40BA-B804-7B531A70192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C6C8C5-4B5B-4DB5-BC82-4578766E5FFA}" type="datetimeFigureOut">
              <a:rPr lang="en-US" smtClean="0"/>
              <a:pPr/>
              <a:t>9/21/2018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BF7FFB-CAD7-40BA-B804-7B531A70192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C6C8C5-4B5B-4DB5-BC82-4578766E5FFA}" type="datetimeFigureOut">
              <a:rPr lang="en-US" smtClean="0"/>
              <a:pPr/>
              <a:t>9/21/2018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BF7FFB-CAD7-40BA-B804-7B531A70192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C6C8C5-4B5B-4DB5-BC82-4578766E5FFA}" type="datetimeFigureOut">
              <a:rPr lang="en-US" smtClean="0"/>
              <a:pPr/>
              <a:t>9/21/2018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BF7FFB-CAD7-40BA-B804-7B531A70192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C6C8C5-4B5B-4DB5-BC82-4578766E5FFA}" type="datetimeFigureOut">
              <a:rPr lang="en-US" smtClean="0"/>
              <a:pPr/>
              <a:t>9/21/2018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BF7FFB-CAD7-40BA-B804-7B531A70192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C6C8C5-4B5B-4DB5-BC82-4578766E5FFA}" type="datetimeFigureOut">
              <a:rPr lang="en-US" smtClean="0"/>
              <a:pPr/>
              <a:t>9/21/2018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BF7FFB-CAD7-40BA-B804-7B531A70192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C6C8C5-4B5B-4DB5-BC82-4578766E5FFA}" type="datetimeFigureOut">
              <a:rPr lang="en-US" smtClean="0"/>
              <a:pPr/>
              <a:t>9/21/2018</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BF7FFB-CAD7-40BA-B804-7B531A70192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3600" kern="1200">
          <a:solidFill>
            <a:schemeClr val="tx1"/>
          </a:solidFill>
          <a:latin typeface="Franklin Gothic Medium Cond"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presentation-process.com/powerpoint-graphs-gallery.html"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www.presentation-process.com/powerpoint-graphs-gallery.html"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www.presentation-process.com/contact-us.html" TargetMode="External"/><Relationship Id="rId2" Type="http://schemas.openxmlformats.org/officeDocument/2006/relationships/hyperlink" Target="http://www.presentation-process.com/license-ppgr.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presentation-process.com/" TargetMode="External"/><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5" name="Rectangle 4"/>
          <p:cNvSpPr/>
          <p:nvPr/>
        </p:nvSpPr>
        <p:spPr>
          <a:xfrm>
            <a:off x="152400" y="196701"/>
            <a:ext cx="11811000" cy="6477000"/>
          </a:xfrm>
          <a:prstGeom prst="rect">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p:cNvPicPr>
            <a:picLocks noChangeAspect="1"/>
          </p:cNvPicPr>
          <p:nvPr/>
        </p:nvPicPr>
        <p:blipFill>
          <a:blip r:embed="rId2"/>
          <a:stretch>
            <a:fillRect/>
          </a:stretch>
        </p:blipFill>
        <p:spPr>
          <a:xfrm>
            <a:off x="-45017" y="1654985"/>
            <a:ext cx="11705425" cy="4626322"/>
          </a:xfrm>
          <a:prstGeom prst="rect">
            <a:avLst/>
          </a:prstGeom>
        </p:spPr>
      </p:pic>
      <p:pic>
        <p:nvPicPr>
          <p:cNvPr id="1027" name="Picture 3"/>
          <p:cNvPicPr>
            <a:picLocks noChangeAspect="1" noChangeArrowheads="1"/>
          </p:cNvPicPr>
          <p:nvPr/>
        </p:nvPicPr>
        <p:blipFill>
          <a:blip r:embed="rId3"/>
          <a:srcRect/>
          <a:stretch>
            <a:fillRect/>
          </a:stretch>
        </p:blipFill>
        <p:spPr bwMode="auto">
          <a:xfrm>
            <a:off x="152400" y="228600"/>
            <a:ext cx="11811000" cy="1689100"/>
          </a:xfrm>
          <a:prstGeom prst="rect">
            <a:avLst/>
          </a:prstGeom>
          <a:noFill/>
          <a:ln w="9525">
            <a:noFill/>
            <a:miter lim="800000"/>
            <a:headEnd/>
            <a:tailEnd/>
          </a:ln>
          <a:effectLst/>
        </p:spPr>
      </p:pic>
      <p:sp>
        <p:nvSpPr>
          <p:cNvPr id="20" name="Title 19"/>
          <p:cNvSpPr txBox="1">
            <a:spLocks noGrp="1"/>
          </p:cNvSpPr>
          <p:nvPr>
            <p:ph type="title"/>
          </p:nvPr>
        </p:nvSpPr>
        <p:spPr>
          <a:xfrm>
            <a:off x="2705100" y="363682"/>
            <a:ext cx="6705600" cy="1077218"/>
          </a:xfrm>
          <a:prstGeom prst="rect">
            <a:avLst/>
          </a:prstGeom>
          <a:noFill/>
        </p:spPr>
        <p:txBody>
          <a:bodyPr wrap="square" rtlCol="0">
            <a:spAutoFit/>
          </a:bodyPr>
          <a:lstStyle/>
          <a:p>
            <a:r>
              <a:rPr lang="en-US" sz="3200" b="1" dirty="0" smtClean="0">
                <a:solidFill>
                  <a:schemeClr val="bg1"/>
                </a:solidFill>
                <a:latin typeface="+mj-lt"/>
              </a:rPr>
              <a:t>Samples Templates from </a:t>
            </a:r>
            <a:r>
              <a:rPr lang="en-US" sz="3200" b="1" dirty="0">
                <a:solidFill>
                  <a:schemeClr val="bg1"/>
                </a:solidFill>
                <a:latin typeface="+mj-lt"/>
              </a:rPr>
              <a:t/>
            </a:r>
            <a:br>
              <a:rPr lang="en-US" sz="3200" b="1" dirty="0">
                <a:solidFill>
                  <a:schemeClr val="bg1"/>
                </a:solidFill>
                <a:latin typeface="+mj-lt"/>
              </a:rPr>
            </a:br>
            <a:r>
              <a:rPr lang="en-US" sz="3200" b="1" dirty="0">
                <a:solidFill>
                  <a:schemeClr val="bg1"/>
                </a:solidFill>
                <a:latin typeface="+mj-lt"/>
              </a:rPr>
              <a:t>320+ Visual PowerPoint Graphs Pack</a:t>
            </a:r>
          </a:p>
        </p:txBody>
      </p:sp>
      <p:sp>
        <p:nvSpPr>
          <p:cNvPr id="29" name="TextBox 28"/>
          <p:cNvSpPr txBox="1"/>
          <p:nvPr/>
        </p:nvSpPr>
        <p:spPr>
          <a:xfrm>
            <a:off x="7124700" y="6308227"/>
            <a:ext cx="4572000" cy="338554"/>
          </a:xfrm>
          <a:prstGeom prst="rect">
            <a:avLst/>
          </a:prstGeom>
          <a:noFill/>
        </p:spPr>
        <p:txBody>
          <a:bodyPr wrap="square" rtlCol="0">
            <a:spAutoFit/>
          </a:bodyPr>
          <a:lstStyle/>
          <a:p>
            <a:pPr algn="r"/>
            <a:r>
              <a:rPr lang="en-US" sz="1600" dirty="0">
                <a:solidFill>
                  <a:schemeClr val="tx1">
                    <a:lumMod val="85000"/>
                    <a:lumOff val="15000"/>
                  </a:schemeClr>
                </a:solidFill>
                <a:latin typeface="Calibri" pitchFamily="34" charset="0"/>
              </a:rPr>
              <a:t>© Presentation-Process.com </a:t>
            </a:r>
            <a:endParaRPr lang="en-US" sz="1600" dirty="0">
              <a:solidFill>
                <a:schemeClr val="tx1">
                  <a:lumMod val="85000"/>
                  <a:lumOff val="15000"/>
                </a:schemeClr>
              </a:solidFill>
              <a:latin typeface="Calibri" pitchFamily="34" charset="0"/>
            </a:endParaRPr>
          </a:p>
        </p:txBody>
      </p:sp>
      <p:pic>
        <p:nvPicPr>
          <p:cNvPr id="3" name="Picture 4"/>
          <p:cNvPicPr>
            <a:picLocks noChangeAspect="1" noChangeArrowheads="1"/>
          </p:cNvPicPr>
          <p:nvPr/>
        </p:nvPicPr>
        <p:blipFill rotWithShape="1">
          <a:blip r:embed="rId4" cstate="screen"/>
          <a:srcRect l="7347" t="37115"/>
          <a:stretch/>
        </p:blipFill>
        <p:spPr bwMode="auto">
          <a:xfrm>
            <a:off x="324186" y="1664936"/>
            <a:ext cx="3227836" cy="2119850"/>
          </a:xfrm>
          <a:prstGeom prst="rect">
            <a:avLst/>
          </a:prstGeom>
          <a:noFill/>
          <a:ln w="9525">
            <a:noFill/>
            <a:miter lim="800000"/>
            <a:headEnd/>
            <a:tailEnd/>
          </a:ln>
          <a:effectLst/>
        </p:spPr>
      </p:pic>
      <p:pic>
        <p:nvPicPr>
          <p:cNvPr id="6" name="Picture 6"/>
          <p:cNvPicPr>
            <a:picLocks noChangeAspect="1" noChangeArrowheads="1"/>
          </p:cNvPicPr>
          <p:nvPr/>
        </p:nvPicPr>
        <p:blipFill>
          <a:blip r:embed="rId5" cstate="screen"/>
          <a:srcRect/>
          <a:stretch>
            <a:fillRect/>
          </a:stretch>
        </p:blipFill>
        <p:spPr bwMode="auto">
          <a:xfrm>
            <a:off x="8187059" y="3975688"/>
            <a:ext cx="3310911" cy="2154993"/>
          </a:xfrm>
          <a:prstGeom prst="rect">
            <a:avLst/>
          </a:prstGeom>
          <a:noFill/>
          <a:ln w="9525">
            <a:noFill/>
            <a:miter lim="800000"/>
            <a:headEnd/>
            <a:tailEnd/>
          </a:ln>
          <a:effectLst/>
        </p:spPr>
      </p:pic>
      <p:pic>
        <p:nvPicPr>
          <p:cNvPr id="7" name="Picture 7"/>
          <p:cNvPicPr>
            <a:picLocks noChangeAspect="1" noChangeArrowheads="1"/>
          </p:cNvPicPr>
          <p:nvPr/>
        </p:nvPicPr>
        <p:blipFill>
          <a:blip r:embed="rId6" cstate="screen"/>
          <a:srcRect/>
          <a:stretch>
            <a:fillRect/>
          </a:stretch>
        </p:blipFill>
        <p:spPr bwMode="auto">
          <a:xfrm>
            <a:off x="4578181" y="2777154"/>
            <a:ext cx="3466105" cy="2671618"/>
          </a:xfrm>
          <a:prstGeom prst="rect">
            <a:avLst/>
          </a:prstGeom>
          <a:noFill/>
          <a:ln w="9525">
            <a:noFill/>
            <a:miter lim="800000"/>
            <a:headEnd/>
            <a:tailEnd/>
          </a:ln>
          <a:effectLst/>
        </p:spPr>
      </p:pic>
      <p:pic>
        <p:nvPicPr>
          <p:cNvPr id="8" name="Picture 8"/>
          <p:cNvPicPr>
            <a:picLocks noChangeAspect="1" noChangeArrowheads="1"/>
          </p:cNvPicPr>
          <p:nvPr/>
        </p:nvPicPr>
        <p:blipFill>
          <a:blip r:embed="rId7" cstate="screen"/>
          <a:srcRect/>
          <a:stretch>
            <a:fillRect/>
          </a:stretch>
        </p:blipFill>
        <p:spPr bwMode="auto">
          <a:xfrm>
            <a:off x="358599" y="3796606"/>
            <a:ext cx="3071351" cy="2604060"/>
          </a:xfrm>
          <a:prstGeom prst="rect">
            <a:avLst/>
          </a:prstGeom>
          <a:noFill/>
          <a:ln w="9525">
            <a:noFill/>
            <a:miter lim="800000"/>
            <a:headEnd/>
            <a:tailEnd/>
          </a:ln>
          <a:effectLst/>
        </p:spPr>
      </p:pic>
      <p:pic>
        <p:nvPicPr>
          <p:cNvPr id="1033" name="Picture 9">
            <a:hlinkClick r:id="rId8"/>
          </p:cNvPr>
          <p:cNvPicPr>
            <a:picLocks noChangeAspect="1" noChangeArrowheads="1"/>
          </p:cNvPicPr>
          <p:nvPr/>
        </p:nvPicPr>
        <p:blipFill>
          <a:blip r:embed="rId9"/>
          <a:srcRect/>
          <a:stretch>
            <a:fillRect/>
          </a:stretch>
        </p:blipFill>
        <p:spPr bwMode="auto">
          <a:xfrm>
            <a:off x="4779282" y="5540501"/>
            <a:ext cx="2592592" cy="914400"/>
          </a:xfrm>
          <a:prstGeom prst="rect">
            <a:avLst/>
          </a:prstGeom>
          <a:noFill/>
          <a:ln w="9525">
            <a:noFill/>
            <a:miter lim="800000"/>
            <a:headEnd/>
            <a:tailEnd/>
          </a:ln>
          <a:effectLst/>
        </p:spPr>
      </p:pic>
      <p:pic>
        <p:nvPicPr>
          <p:cNvPr id="1026" name="Picture 2"/>
          <p:cNvPicPr>
            <a:picLocks noChangeAspect="1" noChangeArrowheads="1"/>
          </p:cNvPicPr>
          <p:nvPr/>
        </p:nvPicPr>
        <p:blipFill rotWithShape="1">
          <a:blip r:embed="rId10"/>
          <a:srcRect l="8383" t="32156"/>
          <a:stretch/>
        </p:blipFill>
        <p:spPr bwMode="auto">
          <a:xfrm>
            <a:off x="8305800" y="1752599"/>
            <a:ext cx="3330819" cy="222308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30413" y="76200"/>
            <a:ext cx="8153400" cy="792162"/>
          </a:xfrm>
        </p:spPr>
        <p:txBody>
          <a:bodyPr>
            <a:normAutofit/>
          </a:bodyPr>
          <a:lstStyle/>
          <a:p>
            <a:r>
              <a:rPr lang="en-US" sz="3200" dirty="0" smtClean="0"/>
              <a:t>Named </a:t>
            </a:r>
            <a:r>
              <a:rPr lang="en-US" sz="3200" dirty="0"/>
              <a:t>Charts from Visual Graphs Pack</a:t>
            </a:r>
            <a:endParaRPr lang="en-US" sz="3200" dirty="0"/>
          </a:p>
        </p:txBody>
      </p:sp>
      <p:pic>
        <p:nvPicPr>
          <p:cNvPr id="5128" name="Picture 8"/>
          <p:cNvPicPr>
            <a:picLocks noChangeAspect="1" noChangeArrowheads="1"/>
          </p:cNvPicPr>
          <p:nvPr/>
        </p:nvPicPr>
        <p:blipFill>
          <a:blip r:embed="rId2"/>
          <a:srcRect/>
          <a:stretch>
            <a:fillRect/>
          </a:stretch>
        </p:blipFill>
        <p:spPr bwMode="auto">
          <a:xfrm>
            <a:off x="1090965" y="762000"/>
            <a:ext cx="10032296" cy="5837238"/>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8524" y="76200"/>
            <a:ext cx="9067800" cy="639762"/>
          </a:xfrm>
        </p:spPr>
        <p:txBody>
          <a:bodyPr>
            <a:normAutofit fontScale="90000"/>
          </a:bodyPr>
          <a:lstStyle/>
          <a:p>
            <a:r>
              <a:rPr lang="en-US" dirty="0" smtClean="0"/>
              <a:t>More Data Driven </a:t>
            </a:r>
            <a:r>
              <a:rPr lang="en-US" dirty="0"/>
              <a:t>Infographics from Visual Graphs Pack</a:t>
            </a:r>
          </a:p>
        </p:txBody>
      </p:sp>
      <p:pic>
        <p:nvPicPr>
          <p:cNvPr id="4104" name="Picture 8"/>
          <p:cNvPicPr>
            <a:picLocks noChangeAspect="1" noChangeArrowheads="1"/>
          </p:cNvPicPr>
          <p:nvPr/>
        </p:nvPicPr>
        <p:blipFill>
          <a:blip r:embed="rId2"/>
          <a:srcRect/>
          <a:stretch>
            <a:fillRect/>
          </a:stretch>
        </p:blipFill>
        <p:spPr bwMode="auto">
          <a:xfrm>
            <a:off x="1295400" y="686465"/>
            <a:ext cx="9606865" cy="57912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458200" cy="868362"/>
          </a:xfrm>
        </p:spPr>
        <p:txBody>
          <a:bodyPr>
            <a:normAutofit/>
          </a:bodyPr>
          <a:lstStyle/>
          <a:p>
            <a:r>
              <a:rPr lang="en-US" sz="3200" dirty="0"/>
              <a:t>More Essential charts </a:t>
            </a:r>
            <a:r>
              <a:rPr lang="en-US" sz="3200" dirty="0"/>
              <a:t>from Visual Graphs Pack</a:t>
            </a:r>
          </a:p>
        </p:txBody>
      </p:sp>
      <p:pic>
        <p:nvPicPr>
          <p:cNvPr id="3087" name="Picture 15"/>
          <p:cNvPicPr>
            <a:picLocks noChangeAspect="1" noChangeArrowheads="1"/>
          </p:cNvPicPr>
          <p:nvPr/>
        </p:nvPicPr>
        <p:blipFill>
          <a:blip r:embed="rId2"/>
          <a:srcRect/>
          <a:stretch>
            <a:fillRect/>
          </a:stretch>
        </p:blipFill>
        <p:spPr bwMode="auto">
          <a:xfrm>
            <a:off x="1371600" y="990600"/>
            <a:ext cx="9504947" cy="54864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1981200" y="6019800"/>
            <a:ext cx="8229600" cy="464871"/>
          </a:xfrm>
          <a:prstGeom prst="rect">
            <a:avLst/>
          </a:prstGeom>
          <a:noFill/>
        </p:spPr>
        <p:txBody>
          <a:bodyPr wrap="square" rtlCol="0">
            <a:spAutoFit/>
          </a:bodyPr>
          <a:lstStyle/>
          <a:p>
            <a:pPr>
              <a:lnSpc>
                <a:spcPct val="150000"/>
              </a:lnSpc>
            </a:pPr>
            <a:r>
              <a:rPr lang="en-US" b="1" dirty="0">
                <a:solidFill>
                  <a:schemeClr val="bg1"/>
                </a:solidFill>
              </a:rPr>
              <a:t>Product URL: </a:t>
            </a:r>
            <a:r>
              <a:rPr lang="en-US" dirty="0" smtClean="0">
                <a:solidFill>
                  <a:schemeClr val="bg1"/>
                </a:solidFill>
              </a:rPr>
              <a:t>https://www.presentation-process.com/powerpoint-graphs-gallery.html</a:t>
            </a:r>
            <a:endParaRPr lang="en-US" dirty="0">
              <a:solidFill>
                <a:schemeClr val="bg1"/>
              </a:solidFill>
            </a:endParaRPr>
          </a:p>
        </p:txBody>
      </p:sp>
      <p:sp>
        <p:nvSpPr>
          <p:cNvPr id="10" name="Rectangle 15"/>
          <p:cNvSpPr>
            <a:spLocks noChangeArrowheads="1"/>
          </p:cNvSpPr>
          <p:nvPr/>
        </p:nvSpPr>
        <p:spPr bwMode="auto">
          <a:xfrm>
            <a:off x="1219200" y="5595006"/>
            <a:ext cx="101346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eaLnBrk="0" fontAlgn="base" hangingPunct="0">
              <a:spcBef>
                <a:spcPct val="0"/>
              </a:spcBef>
              <a:spcAft>
                <a:spcPct val="0"/>
              </a:spcAft>
            </a:pPr>
            <a:r>
              <a:rPr lang="en-US" sz="2400" b="1" dirty="0">
                <a:solidFill>
                  <a:schemeClr val="bg1">
                    <a:lumMod val="95000"/>
                  </a:schemeClr>
                </a:solidFill>
                <a:latin typeface="Calibri" pitchFamily="34" charset="0"/>
                <a:ea typeface="Times New Roman" pitchFamily="18" charset="0"/>
              </a:rPr>
              <a:t>Price: $249 | Format: </a:t>
            </a:r>
            <a:r>
              <a:rPr lang="en-US" sz="2400" b="1" dirty="0" err="1">
                <a:solidFill>
                  <a:schemeClr val="bg1">
                    <a:lumMod val="95000"/>
                  </a:schemeClr>
                </a:solidFill>
                <a:latin typeface="Calibri" pitchFamily="34" charset="0"/>
                <a:ea typeface="Times New Roman" pitchFamily="18" charset="0"/>
              </a:rPr>
              <a:t>Pptx</a:t>
            </a:r>
            <a:r>
              <a:rPr lang="en-US" sz="2400" b="1" dirty="0">
                <a:solidFill>
                  <a:schemeClr val="bg1">
                    <a:lumMod val="95000"/>
                  </a:schemeClr>
                </a:solidFill>
                <a:latin typeface="Calibri" pitchFamily="34" charset="0"/>
                <a:ea typeface="Times New Roman" pitchFamily="18" charset="0"/>
              </a:rPr>
              <a:t> | Contents: 320+ Data-Driven Graphs &amp; </a:t>
            </a:r>
            <a:r>
              <a:rPr lang="en-US" sz="2400" b="1" dirty="0" err="1">
                <a:solidFill>
                  <a:schemeClr val="bg1">
                    <a:lumMod val="95000"/>
                  </a:schemeClr>
                </a:solidFill>
                <a:latin typeface="Calibri" pitchFamily="34" charset="0"/>
                <a:ea typeface="Times New Roman" pitchFamily="18" charset="0"/>
              </a:rPr>
              <a:t>Infographics</a:t>
            </a:r>
            <a:endParaRPr lang="en-US" sz="2400" b="1" dirty="0">
              <a:solidFill>
                <a:schemeClr val="bg1">
                  <a:lumMod val="95000"/>
                </a:schemeClr>
              </a:solidFill>
              <a:latin typeface="Calibri" pitchFamily="34" charset="0"/>
              <a:ea typeface="Times New Roman" pitchFamily="18" charset="0"/>
            </a:endParaRPr>
          </a:p>
        </p:txBody>
      </p:sp>
      <p:sp>
        <p:nvSpPr>
          <p:cNvPr id="8" name="TextBox 7"/>
          <p:cNvSpPr txBox="1"/>
          <p:nvPr/>
        </p:nvSpPr>
        <p:spPr>
          <a:xfrm>
            <a:off x="0" y="95311"/>
            <a:ext cx="1447800" cy="369332"/>
          </a:xfrm>
          <a:prstGeom prst="rect">
            <a:avLst/>
          </a:prstGeom>
          <a:solidFill>
            <a:schemeClr val="bg2">
              <a:lumMod val="90000"/>
            </a:schemeClr>
          </a:solidFill>
        </p:spPr>
        <p:txBody>
          <a:bodyPr wrap="square" rtlCol="0">
            <a:spAutoFit/>
          </a:bodyPr>
          <a:lstStyle/>
          <a:p>
            <a:r>
              <a:rPr lang="en-US" dirty="0"/>
              <a:t>Product Link</a:t>
            </a:r>
            <a:endParaRPr lang="en-US" dirty="0"/>
          </a:p>
        </p:txBody>
      </p:sp>
      <p:pic>
        <p:nvPicPr>
          <p:cNvPr id="6147" name="Picture 3" descr="F:\SITEBUILDIT\CONTENT\IMAGES2012\export\export2\xl-480X250-graphs-pack-display-opt-2 copy.jpg">
            <a:hlinkClick r:id="rId2"/>
          </p:cNvPr>
          <p:cNvPicPr>
            <a:picLocks noChangeAspect="1" noChangeArrowheads="1"/>
          </p:cNvPicPr>
          <p:nvPr/>
        </p:nvPicPr>
        <p:blipFill>
          <a:blip r:embed="rId3"/>
          <a:srcRect/>
          <a:stretch>
            <a:fillRect/>
          </a:stretch>
        </p:blipFill>
        <p:spPr bwMode="auto">
          <a:xfrm>
            <a:off x="1694235" y="614032"/>
            <a:ext cx="8803530" cy="476857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3810000"/>
            <a:ext cx="3016044" cy="2819400"/>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3244644" y="3810000"/>
            <a:ext cx="8492613" cy="2819400"/>
          </a:xfrm>
          <a:prstGeom prst="rect">
            <a:avLst/>
          </a:prstGeom>
          <a:solidFill>
            <a:schemeClr val="accent3">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a:off x="3227438" y="274638"/>
            <a:ext cx="8504904" cy="3268662"/>
          </a:xfrm>
          <a:prstGeom prst="rect">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ectangle 7"/>
          <p:cNvSpPr/>
          <p:nvPr/>
        </p:nvSpPr>
        <p:spPr>
          <a:xfrm>
            <a:off x="199103" y="274638"/>
            <a:ext cx="3033251" cy="3268662"/>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a:xfrm>
            <a:off x="351503" y="1477962"/>
            <a:ext cx="2848897" cy="762000"/>
          </a:xfrm>
        </p:spPr>
        <p:txBody>
          <a:bodyPr>
            <a:noAutofit/>
          </a:bodyPr>
          <a:lstStyle/>
          <a:p>
            <a:r>
              <a:rPr lang="en-US" sz="3200" dirty="0"/>
              <a:t>Instructions for use</a:t>
            </a:r>
            <a:endParaRPr lang="en-US" sz="3200" dirty="0"/>
          </a:p>
        </p:txBody>
      </p:sp>
      <p:sp>
        <p:nvSpPr>
          <p:cNvPr id="3" name="Content Placeholder 2"/>
          <p:cNvSpPr>
            <a:spLocks noGrp="1"/>
          </p:cNvSpPr>
          <p:nvPr>
            <p:ph idx="1"/>
          </p:nvPr>
        </p:nvSpPr>
        <p:spPr>
          <a:xfrm>
            <a:off x="3330678" y="533400"/>
            <a:ext cx="8401664" cy="2925762"/>
          </a:xfrm>
        </p:spPr>
        <p:txBody>
          <a:bodyPr>
            <a:noAutofit/>
          </a:bodyPr>
          <a:lstStyle/>
          <a:p>
            <a:pPr marL="514350" indent="-514350">
              <a:lnSpc>
                <a:spcPct val="110000"/>
              </a:lnSpc>
              <a:spcBef>
                <a:spcPts val="0"/>
              </a:spcBef>
              <a:buFont typeface="+mj-lt"/>
              <a:buAutoNum type="arabicPeriod"/>
            </a:pPr>
            <a:r>
              <a:rPr lang="en-US" sz="1800" dirty="0"/>
              <a:t>Keep the original files as is and copy or insert the graphs you require into your presentation. </a:t>
            </a:r>
          </a:p>
          <a:p>
            <a:pPr marL="514350" indent="-514350">
              <a:lnSpc>
                <a:spcPct val="110000"/>
              </a:lnSpc>
              <a:spcBef>
                <a:spcPts val="0"/>
              </a:spcBef>
              <a:buFont typeface="+mj-lt"/>
              <a:buAutoNum type="arabicPeriod"/>
            </a:pPr>
            <a:r>
              <a:rPr lang="en-US" sz="1800" dirty="0"/>
              <a:t>You do not need additional software to use any of the graphs/charts. They are all created completely in PowerPoint.</a:t>
            </a:r>
          </a:p>
          <a:p>
            <a:pPr marL="514350" indent="-514350">
              <a:lnSpc>
                <a:spcPct val="110000"/>
              </a:lnSpc>
              <a:spcBef>
                <a:spcPts val="0"/>
              </a:spcBef>
              <a:buFont typeface="+mj-lt"/>
              <a:buAutoNum type="arabicPeriod"/>
            </a:pPr>
            <a:r>
              <a:rPr lang="en-US" sz="1800" b="1" dirty="0"/>
              <a:t>To Edit Data, right click on the numbers or percentages on the graph. </a:t>
            </a:r>
          </a:p>
          <a:p>
            <a:pPr marL="514350" indent="-514350">
              <a:lnSpc>
                <a:spcPct val="110000"/>
              </a:lnSpc>
              <a:spcBef>
                <a:spcPts val="0"/>
              </a:spcBef>
              <a:buFont typeface="+mj-lt"/>
              <a:buAutoNum type="arabicPeriod"/>
            </a:pPr>
            <a:r>
              <a:rPr lang="en-US" sz="1800" b="1" dirty="0"/>
              <a:t>In the embedded worksheet, only enter data in the yellow area. Please do not modify the grey cells in any way.</a:t>
            </a:r>
          </a:p>
          <a:p>
            <a:pPr marL="514350" indent="-514350">
              <a:lnSpc>
                <a:spcPct val="110000"/>
              </a:lnSpc>
              <a:spcBef>
                <a:spcPts val="0"/>
              </a:spcBef>
              <a:buFont typeface="+mj-lt"/>
              <a:buAutoNum type="arabicPeriod"/>
            </a:pPr>
            <a:r>
              <a:rPr lang="en-US" sz="1800" dirty="0"/>
              <a:t>To enter additional data, add new rows or columns within the yellow area. This will ensure all formulae are copied automatically.</a:t>
            </a:r>
            <a:endParaRPr lang="en-US" sz="1800" dirty="0"/>
          </a:p>
        </p:txBody>
      </p:sp>
      <p:sp>
        <p:nvSpPr>
          <p:cNvPr id="6" name="TextBox 5"/>
          <p:cNvSpPr txBox="1"/>
          <p:nvPr/>
        </p:nvSpPr>
        <p:spPr>
          <a:xfrm>
            <a:off x="3505200" y="3973205"/>
            <a:ext cx="8153399" cy="2492990"/>
          </a:xfrm>
          <a:prstGeom prst="rect">
            <a:avLst/>
          </a:prstGeom>
          <a:noFill/>
        </p:spPr>
        <p:txBody>
          <a:bodyPr wrap="square" rtlCol="0">
            <a:spAutoFit/>
          </a:bodyPr>
          <a:lstStyle/>
          <a:p>
            <a:r>
              <a:rPr lang="en-US" dirty="0"/>
              <a:t>These samples are for your personal use only. You can use these templates in any of your presentations.    Please do NOT share it with others, distribute it online, by email or any other mode – either in parts or fully.  </a:t>
            </a:r>
          </a:p>
          <a:p>
            <a:r>
              <a:rPr lang="en-US" dirty="0"/>
              <a:t>You may NOT sell either this in part or full online or through any other medium.</a:t>
            </a:r>
          </a:p>
          <a:p>
            <a:r>
              <a:rPr lang="en-US" dirty="0"/>
              <a:t>Please respect our copyright.  </a:t>
            </a:r>
          </a:p>
          <a:p>
            <a:endParaRPr lang="en-US" dirty="0"/>
          </a:p>
          <a:p>
            <a:pPr>
              <a:lnSpc>
                <a:spcPct val="150000"/>
              </a:lnSpc>
            </a:pPr>
            <a:r>
              <a:rPr lang="en-US" sz="1600" b="1" dirty="0"/>
              <a:t>License terms</a:t>
            </a:r>
            <a:r>
              <a:rPr lang="en-US" sz="1600" dirty="0"/>
              <a:t>: </a:t>
            </a:r>
            <a:r>
              <a:rPr lang="en-US" sz="1600" dirty="0">
                <a:hlinkClick r:id="rId2"/>
              </a:rPr>
              <a:t>http://www.presentation-process.com/license-ppgr.html</a:t>
            </a:r>
            <a:r>
              <a:rPr lang="en-US" sz="1600" dirty="0"/>
              <a:t> </a:t>
            </a:r>
          </a:p>
          <a:p>
            <a:pPr>
              <a:lnSpc>
                <a:spcPct val="150000"/>
              </a:lnSpc>
            </a:pPr>
            <a:r>
              <a:rPr lang="en-US" sz="1600" b="1" dirty="0"/>
              <a:t>Contact us</a:t>
            </a:r>
            <a:r>
              <a:rPr lang="en-US" sz="1600" dirty="0"/>
              <a:t>:  </a:t>
            </a:r>
            <a:r>
              <a:rPr lang="en-US" sz="1600" dirty="0">
                <a:hlinkClick r:id="rId3"/>
              </a:rPr>
              <a:t>http://</a:t>
            </a:r>
            <a:r>
              <a:rPr lang="en-US" sz="1600" dirty="0" smtClean="0">
                <a:hlinkClick r:id="rId3"/>
              </a:rPr>
              <a:t>www.presentation-process.com/contact-us.html</a:t>
            </a:r>
            <a:endParaRPr lang="en-US" sz="1600" dirty="0"/>
          </a:p>
        </p:txBody>
      </p:sp>
      <p:sp>
        <p:nvSpPr>
          <p:cNvPr id="7" name="Title 1"/>
          <p:cNvSpPr txBox="1">
            <a:spLocks/>
          </p:cNvSpPr>
          <p:nvPr/>
        </p:nvSpPr>
        <p:spPr>
          <a:xfrm>
            <a:off x="272845" y="4953000"/>
            <a:ext cx="2927555" cy="533400"/>
          </a:xfrm>
          <a:prstGeom prst="rect">
            <a:avLst/>
          </a:prstGeom>
        </p:spPr>
        <p:txBody>
          <a:bodyPr vert="horz" lIns="91440" tIns="45720" rIns="91440" bIns="45720" rtlCol="0" anchor="ctr">
            <a:normAutofit lnSpcReduction="10000"/>
          </a:bodyPr>
          <a:lstStyle/>
          <a:p>
            <a:pPr algn="ctr">
              <a:spcBef>
                <a:spcPct val="0"/>
              </a:spcBef>
              <a:defRPr/>
            </a:pPr>
            <a:r>
              <a:rPr lang="en-US" sz="3200" dirty="0">
                <a:latin typeface="Franklin Gothic Medium Cond" pitchFamily="34" charset="0"/>
                <a:ea typeface="+mj-ea"/>
                <a:cs typeface="+mj-cs"/>
              </a:rPr>
              <a:t>Terms of Use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C75F09"/>
        </a:solidFill>
        <a:effectLst/>
      </p:bgPr>
    </p:bg>
    <p:spTree>
      <p:nvGrpSpPr>
        <p:cNvPr id="1" name=""/>
        <p:cNvGrpSpPr/>
        <p:nvPr/>
      </p:nvGrpSpPr>
      <p:grpSpPr>
        <a:xfrm>
          <a:off x="0" y="0"/>
          <a:ext cx="0" cy="0"/>
          <a:chOff x="0" y="0"/>
          <a:chExt cx="0" cy="0"/>
        </a:xfrm>
      </p:grpSpPr>
      <p:sp>
        <p:nvSpPr>
          <p:cNvPr id="8" name="Rectangle 7"/>
          <p:cNvSpPr/>
          <p:nvPr/>
        </p:nvSpPr>
        <p:spPr>
          <a:xfrm>
            <a:off x="76200" y="76200"/>
            <a:ext cx="12039600" cy="6705600"/>
          </a:xfrm>
          <a:prstGeom prst="rect">
            <a:avLst/>
          </a:prstGeom>
          <a:solidFill>
            <a:schemeClr val="bg1"/>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10"/>
          <p:cNvPicPr>
            <a:picLocks noChangeAspect="1" noChangeArrowheads="1"/>
          </p:cNvPicPr>
          <p:nvPr/>
        </p:nvPicPr>
        <p:blipFill>
          <a:blip r:embed="rId2">
            <a:lum contrast="20000"/>
          </a:blip>
          <a:srcRect/>
          <a:stretch>
            <a:fillRect/>
          </a:stretch>
        </p:blipFill>
        <p:spPr bwMode="auto">
          <a:xfrm rot="20989434">
            <a:off x="3936542" y="1179421"/>
            <a:ext cx="4254391" cy="4399082"/>
          </a:xfrm>
          <a:prstGeom prst="rect">
            <a:avLst/>
          </a:prstGeom>
          <a:noFill/>
          <a:ln w="9525">
            <a:noFill/>
            <a:miter lim="800000"/>
            <a:headEnd/>
            <a:tailEnd/>
          </a:ln>
          <a:effectLst/>
        </p:spPr>
      </p:pic>
      <p:sp>
        <p:nvSpPr>
          <p:cNvPr id="4" name="Title 3"/>
          <p:cNvSpPr>
            <a:spLocks noGrp="1"/>
          </p:cNvSpPr>
          <p:nvPr>
            <p:ph type="title"/>
          </p:nvPr>
        </p:nvSpPr>
        <p:spPr>
          <a:xfrm rot="20958193">
            <a:off x="4057518" y="1865462"/>
            <a:ext cx="3886200" cy="2209800"/>
          </a:xfrm>
        </p:spPr>
        <p:txBody>
          <a:bodyPr>
            <a:normAutofit/>
          </a:bodyPr>
          <a:lstStyle/>
          <a:p>
            <a:r>
              <a:rPr lang="en-US" sz="3200" dirty="0"/>
              <a:t>Samples from: </a:t>
            </a:r>
            <a:br>
              <a:rPr lang="en-US" sz="3200" dirty="0"/>
            </a:br>
            <a:r>
              <a:rPr lang="en-US" sz="3200" dirty="0"/>
              <a:t/>
            </a:r>
            <a:br>
              <a:rPr lang="en-US" sz="3200" dirty="0"/>
            </a:br>
            <a:r>
              <a:rPr lang="en-US" sz="2800" dirty="0">
                <a:hlinkClick r:id="rId3"/>
              </a:rPr>
              <a:t>Presentation-Process.com</a:t>
            </a:r>
            <a:r>
              <a:rPr lang="en-US" sz="2800" dirty="0"/>
              <a:t/>
            </a:r>
            <a:br>
              <a:rPr lang="en-US" sz="2800" dirty="0"/>
            </a:br>
            <a:r>
              <a:rPr lang="en-US" sz="1800" dirty="0"/>
              <a:t>Creative ideas for business presentations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5" name="Rectangle 4"/>
          <p:cNvSpPr/>
          <p:nvPr/>
        </p:nvSpPr>
        <p:spPr>
          <a:xfrm>
            <a:off x="1676400" y="228600"/>
            <a:ext cx="8869680" cy="6400800"/>
          </a:xfrm>
          <a:prstGeom prst="rect">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2" cstate="email"/>
          <a:srcRect/>
          <a:stretch>
            <a:fillRect/>
          </a:stretch>
        </p:blipFill>
        <p:spPr bwMode="auto">
          <a:xfrm>
            <a:off x="1612601" y="533401"/>
            <a:ext cx="8961120" cy="1686997"/>
          </a:xfrm>
          <a:prstGeom prst="rect">
            <a:avLst/>
          </a:prstGeom>
          <a:noFill/>
          <a:ln w="9525">
            <a:noFill/>
            <a:miter lim="800000"/>
            <a:headEnd/>
            <a:tailEnd/>
          </a:ln>
          <a:effectLst/>
        </p:spPr>
      </p:pic>
      <p:pic>
        <p:nvPicPr>
          <p:cNvPr id="7" name="Picture 10"/>
          <p:cNvPicPr>
            <a:picLocks noChangeAspect="1" noChangeArrowheads="1"/>
          </p:cNvPicPr>
          <p:nvPr/>
        </p:nvPicPr>
        <p:blipFill>
          <a:blip r:embed="rId3">
            <a:lum contrast="20000"/>
          </a:blip>
          <a:srcRect/>
          <a:stretch>
            <a:fillRect/>
          </a:stretch>
        </p:blipFill>
        <p:spPr bwMode="auto">
          <a:xfrm rot="20989434">
            <a:off x="3723671" y="1947120"/>
            <a:ext cx="4442810" cy="4593909"/>
          </a:xfrm>
          <a:prstGeom prst="rect">
            <a:avLst/>
          </a:prstGeom>
          <a:noFill/>
          <a:ln w="9525">
            <a:noFill/>
            <a:miter lim="800000"/>
            <a:headEnd/>
            <a:tailEnd/>
          </a:ln>
          <a:effectLst/>
        </p:spPr>
      </p:pic>
      <p:sp>
        <p:nvSpPr>
          <p:cNvPr id="4" name="Content Placeholder 3"/>
          <p:cNvSpPr>
            <a:spLocks noGrp="1"/>
          </p:cNvSpPr>
          <p:nvPr>
            <p:ph idx="1"/>
          </p:nvPr>
        </p:nvSpPr>
        <p:spPr>
          <a:xfrm rot="20940707">
            <a:off x="4030868" y="2874951"/>
            <a:ext cx="3977864" cy="3099894"/>
          </a:xfrm>
        </p:spPr>
        <p:txBody>
          <a:bodyPr>
            <a:normAutofit/>
          </a:bodyPr>
          <a:lstStyle/>
          <a:p>
            <a:r>
              <a:rPr lang="en-US" sz="2400" dirty="0" smtClean="0"/>
              <a:t>Graph Templates</a:t>
            </a:r>
            <a:endParaRPr lang="en-US" sz="2400" dirty="0"/>
          </a:p>
          <a:p>
            <a:r>
              <a:rPr lang="en-US" sz="2400" dirty="0" smtClean="0"/>
              <a:t>Screenshots of templates in Visual Graphs Pack</a:t>
            </a:r>
          </a:p>
          <a:p>
            <a:r>
              <a:rPr lang="en-US" sz="2400" dirty="0" smtClean="0"/>
              <a:t>Product </a:t>
            </a:r>
            <a:r>
              <a:rPr lang="en-US" sz="2400" dirty="0"/>
              <a:t>Link</a:t>
            </a:r>
          </a:p>
          <a:p>
            <a:r>
              <a:rPr lang="en-US" sz="2400" dirty="0" smtClean="0"/>
              <a:t>Instructions </a:t>
            </a:r>
            <a:r>
              <a:rPr lang="en-US" sz="2400" dirty="0"/>
              <a:t>&amp; Terms of Use </a:t>
            </a:r>
          </a:p>
        </p:txBody>
      </p:sp>
      <p:sp>
        <p:nvSpPr>
          <p:cNvPr id="3" name="Title 2"/>
          <p:cNvSpPr>
            <a:spLocks noGrp="1"/>
          </p:cNvSpPr>
          <p:nvPr>
            <p:ph type="title"/>
          </p:nvPr>
        </p:nvSpPr>
        <p:spPr>
          <a:xfrm>
            <a:off x="1905000" y="609600"/>
            <a:ext cx="8229600" cy="1143000"/>
          </a:xfrm>
        </p:spPr>
        <p:txBody>
          <a:bodyPr/>
          <a:lstStyle/>
          <a:p>
            <a:r>
              <a:rPr lang="en-US" dirty="0" smtClean="0">
                <a:solidFill>
                  <a:schemeClr val="bg1"/>
                </a:solidFill>
              </a:rPr>
              <a:t>Contents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latin typeface="Franklin Gothic Medium Cond" pitchFamily="34" charset="0"/>
              </a:rPr>
              <a:t>Max and Min values indicated by arrows</a:t>
            </a:r>
            <a:endParaRPr lang="en-US" dirty="0">
              <a:latin typeface="Franklin Gothic Medium Cond" pitchFamily="34" charset="0"/>
            </a:endParaRPr>
          </a:p>
        </p:txBody>
      </p:sp>
      <p:sp>
        <p:nvSpPr>
          <p:cNvPr id="5" name="Content Placeholder 4"/>
          <p:cNvSpPr>
            <a:spLocks noGrp="1"/>
          </p:cNvSpPr>
          <p:nvPr>
            <p:ph idx="1"/>
          </p:nvPr>
        </p:nvSpPr>
        <p:spPr>
          <a:xfrm>
            <a:off x="7543800" y="1676400"/>
            <a:ext cx="4419600" cy="4724399"/>
          </a:xfrm>
        </p:spPr>
        <p:txBody>
          <a:bodyPr>
            <a:normAutofit/>
          </a:bodyPr>
          <a:lstStyle/>
          <a:p>
            <a:r>
              <a:rPr lang="en-US" sz="2400" dirty="0" smtClean="0"/>
              <a:t>Right click and Edit Data to replace data with your own. </a:t>
            </a:r>
          </a:p>
          <a:p>
            <a:r>
              <a:rPr lang="en-US" sz="2400" dirty="0" smtClean="0"/>
              <a:t>The </a:t>
            </a:r>
            <a:r>
              <a:rPr lang="en-US" sz="2400" dirty="0" smtClean="0"/>
              <a:t>Minimum and Maximum figures are automatically indicated. </a:t>
            </a:r>
          </a:p>
          <a:p>
            <a:r>
              <a:rPr lang="en-US" sz="2400" dirty="0" smtClean="0"/>
              <a:t>Useful </a:t>
            </a:r>
            <a:r>
              <a:rPr lang="en-US" sz="2400" dirty="0" smtClean="0"/>
              <a:t>when you want to know the highest and lowest performance at a </a:t>
            </a:r>
            <a:r>
              <a:rPr lang="en-US" sz="2400" dirty="0" smtClean="0"/>
              <a:t>glance</a:t>
            </a:r>
          </a:p>
        </p:txBody>
      </p:sp>
      <p:graphicFrame>
        <p:nvGraphicFramePr>
          <p:cNvPr id="3" name="Chart 2"/>
          <p:cNvGraphicFramePr/>
          <p:nvPr>
            <p:extLst>
              <p:ext uri="{D42A27DB-BD31-4B8C-83A1-F6EECF244321}">
                <p14:modId xmlns:p14="http://schemas.microsoft.com/office/powerpoint/2010/main" val="3980901366"/>
              </p:ext>
            </p:extLst>
          </p:nvPr>
        </p:nvGraphicFramePr>
        <p:xfrm>
          <a:off x="304800" y="1752600"/>
          <a:ext cx="6781800" cy="429260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7391400" y="1752600"/>
            <a:ext cx="0" cy="38100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8135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 chart with explanation</a:t>
            </a:r>
            <a:endParaRPr lang="en-US" dirty="0"/>
          </a:p>
        </p:txBody>
      </p:sp>
      <p:sp>
        <p:nvSpPr>
          <p:cNvPr id="4" name="Content Placeholder 3"/>
          <p:cNvSpPr>
            <a:spLocks noGrp="1"/>
          </p:cNvSpPr>
          <p:nvPr>
            <p:ph idx="1"/>
          </p:nvPr>
        </p:nvSpPr>
        <p:spPr>
          <a:xfrm>
            <a:off x="1981200" y="5249862"/>
            <a:ext cx="8229600" cy="1295400"/>
          </a:xfrm>
        </p:spPr>
        <p:txBody>
          <a:bodyPr>
            <a:normAutofit/>
          </a:bodyPr>
          <a:lstStyle/>
          <a:p>
            <a:r>
              <a:rPr lang="en-US" sz="2400" dirty="0"/>
              <a:t>Right click and Edit Data to replace data </a:t>
            </a:r>
            <a:r>
              <a:rPr lang="en-US" sz="2400" dirty="0" smtClean="0"/>
              <a:t>and explanations with </a:t>
            </a:r>
            <a:r>
              <a:rPr lang="en-US" sz="2400" dirty="0"/>
              <a:t>your own. </a:t>
            </a:r>
          </a:p>
          <a:p>
            <a:r>
              <a:rPr lang="en-US" sz="2400" dirty="0" smtClean="0"/>
              <a:t>Use this when you want to explain each data point</a:t>
            </a:r>
            <a:endParaRPr lang="en-US" sz="2400" dirty="0"/>
          </a:p>
          <a:p>
            <a:endParaRPr lang="en-US" sz="2400" dirty="0"/>
          </a:p>
        </p:txBody>
      </p:sp>
      <p:graphicFrame>
        <p:nvGraphicFramePr>
          <p:cNvPr id="3" name="Chart 2"/>
          <p:cNvGraphicFramePr/>
          <p:nvPr>
            <p:extLst>
              <p:ext uri="{D42A27DB-BD31-4B8C-83A1-F6EECF244321}">
                <p14:modId xmlns:p14="http://schemas.microsoft.com/office/powerpoint/2010/main" val="290038727"/>
              </p:ext>
            </p:extLst>
          </p:nvPr>
        </p:nvGraphicFramePr>
        <p:xfrm>
          <a:off x="1295400" y="1219200"/>
          <a:ext cx="9448800" cy="3733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05327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Franklin Gothic Medium Cond" pitchFamily="34" charset="0"/>
              </a:rPr>
              <a:t>Values that add up to 80% of the total Shown in Different Color</a:t>
            </a:r>
            <a:endParaRPr lang="en-US" dirty="0">
              <a:latin typeface="Franklin Gothic Medium Cond" pitchFamily="34" charset="0"/>
            </a:endParaRPr>
          </a:p>
        </p:txBody>
      </p:sp>
      <p:graphicFrame>
        <p:nvGraphicFramePr>
          <p:cNvPr id="3" name="Chart 2"/>
          <p:cNvGraphicFramePr/>
          <p:nvPr>
            <p:extLst>
              <p:ext uri="{D42A27DB-BD31-4B8C-83A1-F6EECF244321}">
                <p14:modId xmlns:p14="http://schemas.microsoft.com/office/powerpoint/2010/main" val="1604147403"/>
              </p:ext>
            </p:extLst>
          </p:nvPr>
        </p:nvGraphicFramePr>
        <p:xfrm>
          <a:off x="1752600" y="1524000"/>
          <a:ext cx="5791200" cy="3759200"/>
        </p:xfrm>
        <a:graphic>
          <a:graphicData uri="http://schemas.openxmlformats.org/drawingml/2006/chart">
            <c:chart xmlns:c="http://schemas.openxmlformats.org/drawingml/2006/chart" xmlns:r="http://schemas.openxmlformats.org/officeDocument/2006/relationships" r:id="rId2"/>
          </a:graphicData>
        </a:graphic>
      </p:graphicFrame>
      <p:sp>
        <p:nvSpPr>
          <p:cNvPr id="4" name="Content Placeholder 9"/>
          <p:cNvSpPr txBox="1">
            <a:spLocks/>
          </p:cNvSpPr>
          <p:nvPr/>
        </p:nvSpPr>
        <p:spPr>
          <a:xfrm>
            <a:off x="7848600" y="1905000"/>
            <a:ext cx="3810000" cy="3962400"/>
          </a:xfrm>
          <a:prstGeom prst="rect">
            <a:avLst/>
          </a:prstGeom>
        </p:spPr>
        <p:txBody>
          <a:bodyPr>
            <a:normAutofit/>
          </a:bodyPr>
          <a:lstStyle/>
          <a:p>
            <a:pPr marL="342900" indent="-342900">
              <a:spcBef>
                <a:spcPct val="20000"/>
              </a:spcBef>
              <a:buFont typeface="Arial" pitchFamily="34" charset="0"/>
              <a:buChar char="•"/>
              <a:defRPr/>
            </a:pPr>
            <a:r>
              <a:rPr lang="en-US" sz="2400" dirty="0"/>
              <a:t>Right click and Edit Data to replace data with your own. </a:t>
            </a:r>
          </a:p>
          <a:p>
            <a:pPr marL="342900" indent="-342900">
              <a:spcBef>
                <a:spcPct val="20000"/>
              </a:spcBef>
              <a:buFont typeface="Arial" pitchFamily="34" charset="0"/>
              <a:buChar char="•"/>
              <a:defRPr/>
            </a:pPr>
            <a:r>
              <a:rPr lang="en-US" sz="2400" dirty="0" smtClean="0"/>
              <a:t>The </a:t>
            </a:r>
            <a:r>
              <a:rPr lang="en-US" sz="2400" dirty="0"/>
              <a:t>target percentage can be changed when you Edit Data</a:t>
            </a:r>
          </a:p>
          <a:p>
            <a:pPr marL="342900" indent="-342900">
              <a:spcBef>
                <a:spcPct val="20000"/>
              </a:spcBef>
              <a:buFont typeface="Arial" pitchFamily="34" charset="0"/>
              <a:buChar char="•"/>
              <a:defRPr/>
            </a:pPr>
            <a:r>
              <a:rPr lang="en-US" sz="2400" dirty="0" smtClean="0"/>
              <a:t>The colors in the chart will be updated automatically</a:t>
            </a:r>
            <a:endParaRPr lang="en-US" sz="2400" dirty="0"/>
          </a:p>
        </p:txBody>
      </p:sp>
      <p:cxnSp>
        <p:nvCxnSpPr>
          <p:cNvPr id="5" name="Straight Connector 4"/>
          <p:cNvCxnSpPr/>
          <p:nvPr/>
        </p:nvCxnSpPr>
        <p:spPr>
          <a:xfrm rot="5400000">
            <a:off x="5755055" y="3744549"/>
            <a:ext cx="4037806" cy="311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2481606" y="5410200"/>
            <a:ext cx="533400" cy="36933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048000" y="5410200"/>
            <a:ext cx="2636106" cy="369332"/>
          </a:xfrm>
          <a:prstGeom prst="rect">
            <a:avLst/>
          </a:prstGeom>
          <a:noFill/>
        </p:spPr>
        <p:txBody>
          <a:bodyPr wrap="none" rtlCol="0">
            <a:spAutoFit/>
          </a:bodyPr>
          <a:lstStyle/>
          <a:p>
            <a:r>
              <a:rPr lang="en-US" dirty="0"/>
              <a:t>Values that add up to 80%</a:t>
            </a:r>
            <a:endParaRPr lang="en-US" dirty="0"/>
          </a:p>
        </p:txBody>
      </p:sp>
    </p:spTree>
    <p:extLst>
      <p:ext uri="{BB962C8B-B14F-4D97-AF65-F5344CB8AC3E}">
        <p14:creationId xmlns:p14="http://schemas.microsoft.com/office/powerpoint/2010/main" val="25708186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empus Sans ITC" pitchFamily="82" charset="0"/>
              </a:rPr>
              <a:t>Hand-Drawn Pie Chart with scribbled fill and data labels</a:t>
            </a:r>
            <a:endParaRPr lang="en-US" dirty="0">
              <a:latin typeface="Tempus Sans ITC" pitchFamily="82" charset="0"/>
            </a:endParaRPr>
          </a:p>
        </p:txBody>
      </p:sp>
      <p:graphicFrame>
        <p:nvGraphicFramePr>
          <p:cNvPr id="3" name="Chart 2"/>
          <p:cNvGraphicFramePr/>
          <p:nvPr>
            <p:extLst>
              <p:ext uri="{D42A27DB-BD31-4B8C-83A1-F6EECF244321}">
                <p14:modId xmlns:p14="http://schemas.microsoft.com/office/powerpoint/2010/main" val="3532496959"/>
              </p:ext>
            </p:extLst>
          </p:nvPr>
        </p:nvGraphicFramePr>
        <p:xfrm>
          <a:off x="990599" y="1676400"/>
          <a:ext cx="5926667"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7162800" y="2133600"/>
            <a:ext cx="3810000" cy="2677656"/>
          </a:xfrm>
          <a:prstGeom prst="rect">
            <a:avLst/>
          </a:prstGeom>
          <a:noFill/>
        </p:spPr>
        <p:txBody>
          <a:bodyPr wrap="square" rtlCol="0">
            <a:spAutoFit/>
          </a:bodyPr>
          <a:lstStyle/>
          <a:p>
            <a:pPr marL="342900" indent="-342900">
              <a:buFont typeface="Arial" pitchFamily="34" charset="0"/>
              <a:buChar char="•"/>
            </a:pPr>
            <a:r>
              <a:rPr lang="en-US" sz="2400" dirty="0" smtClean="0">
                <a:latin typeface="Tempus Sans ITC" pitchFamily="82" charset="0"/>
              </a:rPr>
              <a:t>The font used in this slide is Tempus Sans ITC</a:t>
            </a:r>
          </a:p>
          <a:p>
            <a:pPr marL="342900" indent="-342900">
              <a:buFont typeface="Arial" pitchFamily="34" charset="0"/>
              <a:buChar char="•"/>
            </a:pPr>
            <a:r>
              <a:rPr lang="en-US" sz="2400" dirty="0" smtClean="0">
                <a:latin typeface="Tempus Sans ITC" pitchFamily="82" charset="0"/>
              </a:rPr>
              <a:t>It is a friendly yet easy to read font</a:t>
            </a:r>
            <a:endParaRPr lang="en-US" sz="2400" dirty="0">
              <a:latin typeface="Tempus Sans ITC" pitchFamily="82" charset="0"/>
            </a:endParaRPr>
          </a:p>
          <a:p>
            <a:pPr marL="342900" indent="-342900">
              <a:buFont typeface="Arial" pitchFamily="34" charset="0"/>
              <a:buChar char="•"/>
            </a:pPr>
            <a:r>
              <a:rPr lang="en-US" sz="2400" dirty="0">
                <a:latin typeface="Tempus Sans ITC" pitchFamily="82" charset="0"/>
              </a:rPr>
              <a:t>You can </a:t>
            </a:r>
            <a:r>
              <a:rPr lang="en-US" sz="2400" dirty="0" smtClean="0">
                <a:latin typeface="Tempus Sans ITC" pitchFamily="82" charset="0"/>
              </a:rPr>
              <a:t>change the text to any font as you like</a:t>
            </a:r>
            <a:endParaRPr lang="en-US" sz="2400" dirty="0">
              <a:latin typeface="Tempus Sans ITC" pitchFamily="82" charset="0"/>
            </a:endParaRPr>
          </a:p>
          <a:p>
            <a:pPr marL="342900" indent="-342900">
              <a:buFont typeface="Arial" pitchFamily="34" charset="0"/>
              <a:buChar char="•"/>
            </a:pPr>
            <a:endParaRPr lang="en-US" sz="2400" dirty="0"/>
          </a:p>
        </p:txBody>
      </p:sp>
      <p:cxnSp>
        <p:nvCxnSpPr>
          <p:cNvPr id="7" name="Straight Connector 6"/>
          <p:cNvCxnSpPr/>
          <p:nvPr/>
        </p:nvCxnSpPr>
        <p:spPr>
          <a:xfrm>
            <a:off x="6934200" y="1828800"/>
            <a:ext cx="0" cy="336234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8419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 Pyramid chart stylized</a:t>
            </a:r>
            <a:endParaRPr lang="en-US" dirty="0"/>
          </a:p>
        </p:txBody>
      </p:sp>
      <p:graphicFrame>
        <p:nvGraphicFramePr>
          <p:cNvPr id="4" name="Chart 3"/>
          <p:cNvGraphicFramePr/>
          <p:nvPr>
            <p:extLst>
              <p:ext uri="{D42A27DB-BD31-4B8C-83A1-F6EECF244321}">
                <p14:modId xmlns:p14="http://schemas.microsoft.com/office/powerpoint/2010/main" val="3362061898"/>
              </p:ext>
            </p:extLst>
          </p:nvPr>
        </p:nvGraphicFramePr>
        <p:xfrm>
          <a:off x="838200" y="1524000"/>
          <a:ext cx="6705600" cy="4260915"/>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7888664" y="1726676"/>
            <a:ext cx="0" cy="413443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Content Placeholder 8"/>
          <p:cNvSpPr txBox="1">
            <a:spLocks/>
          </p:cNvSpPr>
          <p:nvPr/>
        </p:nvSpPr>
        <p:spPr>
          <a:xfrm>
            <a:off x="7924800" y="2031476"/>
            <a:ext cx="3124200" cy="42211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dirty="0"/>
              <a:t>Right click and Edit Data to replace data with your own. </a:t>
            </a:r>
          </a:p>
          <a:p>
            <a:pPr>
              <a:defRPr/>
            </a:pPr>
            <a:r>
              <a:rPr lang="en-US" dirty="0" smtClean="0"/>
              <a:t>You </a:t>
            </a:r>
            <a:r>
              <a:rPr lang="en-US" dirty="0"/>
              <a:t>can replace this placeholder text with your own text</a:t>
            </a:r>
          </a:p>
          <a:p>
            <a:endParaRPr lang="en-US" dirty="0"/>
          </a:p>
        </p:txBody>
      </p:sp>
    </p:spTree>
    <p:extLst>
      <p:ext uri="{BB962C8B-B14F-4D97-AF65-F5344CB8AC3E}">
        <p14:creationId xmlns:p14="http://schemas.microsoft.com/office/powerpoint/2010/main" val="24055095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Axis labels turn red when performance is below target</a:t>
            </a:r>
            <a:endParaRPr lang="en-US" dirty="0"/>
          </a:p>
        </p:txBody>
      </p:sp>
      <p:graphicFrame>
        <p:nvGraphicFramePr>
          <p:cNvPr id="3" name="Chart 2"/>
          <p:cNvGraphicFramePr/>
          <p:nvPr>
            <p:extLst>
              <p:ext uri="{D42A27DB-BD31-4B8C-83A1-F6EECF244321}">
                <p14:modId xmlns:p14="http://schemas.microsoft.com/office/powerpoint/2010/main" val="3895727651"/>
              </p:ext>
            </p:extLst>
          </p:nvPr>
        </p:nvGraphicFramePr>
        <p:xfrm>
          <a:off x="152400" y="1389009"/>
          <a:ext cx="6629400" cy="4060072"/>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7467600" y="2133600"/>
            <a:ext cx="4038600" cy="3416320"/>
          </a:xfrm>
          <a:prstGeom prst="rect">
            <a:avLst/>
          </a:prstGeom>
          <a:noFill/>
        </p:spPr>
        <p:txBody>
          <a:bodyPr wrap="square" rtlCol="0">
            <a:spAutoFit/>
          </a:bodyPr>
          <a:lstStyle/>
          <a:p>
            <a:pPr marL="342900" indent="-342900">
              <a:buFont typeface="Arial" pitchFamily="34" charset="0"/>
              <a:buChar char="•"/>
            </a:pPr>
            <a:r>
              <a:rPr lang="en-US" sz="2400" dirty="0"/>
              <a:t>Right click and Edit Data to replace data with your own. </a:t>
            </a:r>
            <a:endParaRPr lang="en-US" sz="2400" dirty="0" smtClean="0"/>
          </a:p>
          <a:p>
            <a:pPr marL="342900" indent="-342900">
              <a:buFont typeface="Arial" pitchFamily="34" charset="0"/>
              <a:buChar char="•"/>
            </a:pPr>
            <a:r>
              <a:rPr lang="en-US" sz="2400" dirty="0" smtClean="0"/>
              <a:t>You can change the target figure in the worksheet</a:t>
            </a:r>
            <a:endParaRPr lang="en-US" sz="2400" dirty="0"/>
          </a:p>
          <a:p>
            <a:pPr marL="342900" indent="-342900">
              <a:buFont typeface="Arial" pitchFamily="34" charset="0"/>
              <a:buChar char="•"/>
            </a:pPr>
            <a:r>
              <a:rPr lang="en-US" sz="2400" dirty="0" smtClean="0"/>
              <a:t>Useful </a:t>
            </a:r>
            <a:r>
              <a:rPr lang="en-US" sz="2400" dirty="0"/>
              <a:t>to include in a dashboard for quick visual cue</a:t>
            </a:r>
          </a:p>
          <a:p>
            <a:pPr marL="342900" indent="-342900">
              <a:buFont typeface="Arial" pitchFamily="34" charset="0"/>
              <a:buChar char="•"/>
            </a:pPr>
            <a:r>
              <a:rPr lang="en-US" sz="2400" dirty="0"/>
              <a:t>You can replace this text with your own text</a:t>
            </a:r>
            <a:endParaRPr lang="en-US" sz="2400" dirty="0"/>
          </a:p>
        </p:txBody>
      </p:sp>
      <p:cxnSp>
        <p:nvCxnSpPr>
          <p:cNvPr id="9" name="Straight Connector 8"/>
          <p:cNvCxnSpPr/>
          <p:nvPr/>
        </p:nvCxnSpPr>
        <p:spPr>
          <a:xfrm rot="5400000">
            <a:off x="5614412" y="3748291"/>
            <a:ext cx="3400039" cy="15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1215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81200" y="274638"/>
            <a:ext cx="8305800" cy="792162"/>
          </a:xfrm>
        </p:spPr>
        <p:txBody>
          <a:bodyPr>
            <a:normAutofit fontScale="90000"/>
          </a:bodyPr>
          <a:lstStyle/>
          <a:p>
            <a:r>
              <a:rPr lang="en-US" sz="3200" dirty="0"/>
              <a:t>Screenshots of Functional charts from</a:t>
            </a:r>
            <a:br>
              <a:rPr lang="en-US" sz="3200" dirty="0"/>
            </a:br>
            <a:r>
              <a:rPr lang="en-US" sz="3200" dirty="0"/>
              <a:t> Visual Graphs Pack</a:t>
            </a:r>
            <a:endParaRPr lang="en-US" sz="3200" dirty="0"/>
          </a:p>
        </p:txBody>
      </p:sp>
      <p:pic>
        <p:nvPicPr>
          <p:cNvPr id="2060" name="Picture 12"/>
          <p:cNvPicPr>
            <a:picLocks noChangeAspect="1" noChangeArrowheads="1"/>
          </p:cNvPicPr>
          <p:nvPr/>
        </p:nvPicPr>
        <p:blipFill>
          <a:blip r:embed="rId2"/>
          <a:srcRect/>
          <a:stretch>
            <a:fillRect/>
          </a:stretch>
        </p:blipFill>
        <p:spPr bwMode="auto">
          <a:xfrm>
            <a:off x="1752601" y="1143001"/>
            <a:ext cx="8670925" cy="5318125"/>
          </a:xfrm>
          <a:prstGeom prst="rect">
            <a:avLst/>
          </a:prstGeom>
          <a:noFill/>
          <a:ln w="9525">
            <a:noFill/>
            <a:miter lim="800000"/>
            <a:headEnd/>
            <a:tailEnd/>
          </a:ln>
          <a:effectLst/>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9084321721765c1e78434b475a698ad93964e1a"/>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610</TotalTime>
  <Words>502</Words>
  <Application>Microsoft Office PowerPoint</Application>
  <PresentationFormat>Widescreen</PresentationFormat>
  <Paragraphs>55</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Franklin Gothic Medium Cond</vt:lpstr>
      <vt:lpstr>Tempus Sans ITC</vt:lpstr>
      <vt:lpstr>Times New Roman</vt:lpstr>
      <vt:lpstr>Office Theme</vt:lpstr>
      <vt:lpstr>Samples Templates from  320+ Visual PowerPoint Graphs Pack</vt:lpstr>
      <vt:lpstr>Contents</vt:lpstr>
      <vt:lpstr>Max and Min values indicated by arrows</vt:lpstr>
      <vt:lpstr>Line chart with explanation</vt:lpstr>
      <vt:lpstr>Values that add up to 80% of the total Shown in Different Color</vt:lpstr>
      <vt:lpstr>Hand-Drawn Pie Chart with scribbled fill and data labels</vt:lpstr>
      <vt:lpstr>3D Pyramid chart stylized</vt:lpstr>
      <vt:lpstr>Axis labels turn red when performance is below target</vt:lpstr>
      <vt:lpstr>Screenshots of Functional charts from  Visual Graphs Pack</vt:lpstr>
      <vt:lpstr>Named Charts from Visual Graphs Pack</vt:lpstr>
      <vt:lpstr>More Data Driven Infographics from Visual Graphs Pack</vt:lpstr>
      <vt:lpstr>More Essential charts from Visual Graphs Pack</vt:lpstr>
      <vt:lpstr>PowerPoint Presentation</vt:lpstr>
      <vt:lpstr>Instructions for use</vt:lpstr>
      <vt:lpstr>Samples from:   Presentation-Process.com Creative ideas for business presentations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Arte Ramgopal</cp:lastModifiedBy>
  <cp:revision>153</cp:revision>
  <dcterms:created xsi:type="dcterms:W3CDTF">2012-02-06T10:18:53Z</dcterms:created>
  <dcterms:modified xsi:type="dcterms:W3CDTF">2018-09-21T07:15:28Z</dcterms:modified>
</cp:coreProperties>
</file>